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067" r:id="rId2"/>
    <p:sldId id="1081" r:id="rId3"/>
    <p:sldId id="1075" r:id="rId4"/>
    <p:sldId id="1073" r:id="rId5"/>
    <p:sldId id="1074" r:id="rId6"/>
    <p:sldId id="1068" r:id="rId7"/>
    <p:sldId id="1057" r:id="rId8"/>
    <p:sldId id="1058" r:id="rId9"/>
    <p:sldId id="1050" r:id="rId10"/>
    <p:sldId id="1055" r:id="rId11"/>
    <p:sldId id="1082" r:id="rId12"/>
    <p:sldId id="1070" r:id="rId13"/>
    <p:sldId id="1076" r:id="rId14"/>
    <p:sldId id="1084" r:id="rId15"/>
    <p:sldId id="1056" r:id="rId16"/>
    <p:sldId id="1080" r:id="rId17"/>
    <p:sldId id="1062" r:id="rId18"/>
    <p:sldId id="1064" r:id="rId19"/>
    <p:sldId id="1083" r:id="rId20"/>
    <p:sldId id="1071" r:id="rId21"/>
    <p:sldId id="1072" r:id="rId22"/>
    <p:sldId id="1079" r:id="rId23"/>
    <p:sldId id="1077" r:id="rId24"/>
  </p:sldIdLst>
  <p:sldSz cx="9144000" cy="6858000" type="screen4x3"/>
  <p:notesSz cx="6735763" cy="9866313"/>
  <p:defaultTextStyle>
    <a:defPPr>
      <a:defRPr lang="ja-JP"/>
    </a:defPPr>
    <a:lvl1pPr algn="l" rtl="0" fontAlgn="base">
      <a:lnSpc>
        <a:spcPct val="80000"/>
      </a:lnSpc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ゴシック" pitchFamily="49" charset="-128"/>
        <a:cs typeface="+mn-cs"/>
      </a:defRPr>
    </a:lvl1pPr>
    <a:lvl2pPr marL="457200" algn="l" rtl="0" fontAlgn="base">
      <a:lnSpc>
        <a:spcPct val="80000"/>
      </a:lnSpc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ゴシック" pitchFamily="49" charset="-128"/>
        <a:cs typeface="+mn-cs"/>
      </a:defRPr>
    </a:lvl2pPr>
    <a:lvl3pPr marL="914400" algn="l" rtl="0" fontAlgn="base">
      <a:lnSpc>
        <a:spcPct val="80000"/>
      </a:lnSpc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ゴシック" pitchFamily="49" charset="-128"/>
        <a:cs typeface="+mn-cs"/>
      </a:defRPr>
    </a:lvl3pPr>
    <a:lvl4pPr marL="1371600" algn="l" rtl="0" fontAlgn="base">
      <a:lnSpc>
        <a:spcPct val="80000"/>
      </a:lnSpc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ゴシック" pitchFamily="49" charset="-128"/>
        <a:cs typeface="+mn-cs"/>
      </a:defRPr>
    </a:lvl4pPr>
    <a:lvl5pPr marL="1828800" algn="l" rtl="0" fontAlgn="base">
      <a:lnSpc>
        <a:spcPct val="80000"/>
      </a:lnSpc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ゴシック" pitchFamily="49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ゴシック" pitchFamily="49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ゴシック" pitchFamily="49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ゴシック" pitchFamily="49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ゴシック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o Megumi" initials="K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7C80"/>
    <a:srgbClr val="4A7EBB"/>
    <a:srgbClr val="558ED5"/>
    <a:srgbClr val="E9C2C1"/>
    <a:srgbClr val="9BBB59"/>
    <a:srgbClr val="FF66FF"/>
    <a:srgbClr val="D99694"/>
    <a:srgbClr val="C0504D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テーマ スタイル 2 - アクセント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テーマ スタイル 2 - アクセント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テーマ スタイル 2 - アクセント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テーマ スタイル 2 - アクセント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テーマ スタイル 2 - アクセント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3314" autoAdjust="0"/>
  </p:normalViewPr>
  <p:slideViewPr>
    <p:cSldViewPr>
      <p:cViewPr varScale="1">
        <p:scale>
          <a:sx n="63" d="100"/>
          <a:sy n="63" d="100"/>
        </p:scale>
        <p:origin x="148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94"/>
    </p:cViewPr>
  </p:sorterViewPr>
  <p:notesViewPr>
    <p:cSldViewPr>
      <p:cViewPr varScale="1">
        <p:scale>
          <a:sx n="53" d="100"/>
          <a:sy n="53" d="100"/>
        </p:scale>
        <p:origin x="2628" y="78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85624761400652"/>
          <c:y val="0.15964377051370832"/>
          <c:w val="0.66432522483598411"/>
          <c:h val="0.8082138734638099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D9-42A2-BB1A-3B662E0211A6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D9-42A2-BB1A-3B662E0211A6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BD9-42A2-BB1A-3B662E0211A6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BD9-42A2-BB1A-3B662E0211A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BD9-42A2-BB1A-3B662E0211A6}"/>
              </c:ext>
            </c:extLst>
          </c:dPt>
          <c:dPt>
            <c:idx val="5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BD9-42A2-BB1A-3B662E0211A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BD9-42A2-BB1A-3B662E0211A6}"/>
              </c:ext>
            </c:extLst>
          </c:dPt>
          <c:dLbls>
            <c:dLbl>
              <c:idx val="0"/>
              <c:layout>
                <c:manualLayout>
                  <c:x val="-0.25996959681892423"/>
                  <c:y val="-6.0855535802757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pPr>
                    <a:fld id="{3A57BC5B-663E-4451-854A-F2DBF15806DC}" type="CATEGORYNAME">
                      <a:rPr lang="ja-JP" altLang="en-US" sz="1600"/>
                      <a:pPr>
                        <a:defRPr sz="140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[分類名]</a:t>
                    </a:fld>
                    <a:r>
                      <a:rPr lang="ja-JP" altLang="en-US" sz="1600" baseline="0" dirty="0"/>
                      <a:t>
</a:t>
                    </a:r>
                    <a:fld id="{9EFCC5F1-FF6D-4819-BF71-3B259FA5443E}" type="PERCENTAGE">
                      <a:rPr lang="en-US" altLang="ja-JP" sz="1600" baseline="0"/>
                      <a:pPr>
                        <a:defRPr sz="140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[パーセンテージ]</a:t>
                    </a:fld>
                    <a:endParaRPr lang="ja-JP" altLang="en-US" sz="16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BD9-42A2-BB1A-3B662E0211A6}"/>
                </c:ext>
              </c:extLst>
            </c:dLbl>
            <c:dLbl>
              <c:idx val="1"/>
              <c:layout>
                <c:manualLayout>
                  <c:x val="0.21014916892273833"/>
                  <c:y val="-0.137705009763063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pPr>
                    <a:fld id="{F3A722C5-B66F-47E2-8098-722DD20C65C7}" type="CATEGORYNAME">
                      <a:rPr lang="ja-JP" altLang="en-US" sz="1600"/>
                      <a:pPr>
                        <a:defRPr sz="140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[分類名]</a:t>
                    </a:fld>
                    <a:r>
                      <a:rPr lang="ja-JP" altLang="en-US" sz="1600" baseline="0" dirty="0"/>
                      <a:t>
</a:t>
                    </a:r>
                    <a:fld id="{B576C919-199C-41AD-88E3-5D45703D9558}" type="PERCENTAGE">
                      <a:rPr lang="en-US" altLang="ja-JP" sz="1600" baseline="0"/>
                      <a:pPr>
                        <a:defRPr sz="140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[パーセンテージ]</a:t>
                    </a:fld>
                    <a:endParaRPr lang="ja-JP" altLang="en-US" sz="16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BD9-42A2-BB1A-3B662E0211A6}"/>
                </c:ext>
              </c:extLst>
            </c:dLbl>
            <c:dLbl>
              <c:idx val="2"/>
              <c:layout>
                <c:manualLayout>
                  <c:x val="0.12492159802216064"/>
                  <c:y val="0.1667073674775892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pPr>
                    <a:fld id="{1659484A-E394-403D-BFF7-04E0E9AE36AE}" type="CATEGORYNAME">
                      <a:rPr lang="ja-JP" altLang="en-US" smtClean="0"/>
                      <a:pPr>
                        <a:defRPr sz="1200"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[分類名]</a:t>
                    </a:fld>
                    <a:r>
                      <a:rPr lang="ja-JP" altLang="en-US" baseline="0" dirty="0"/>
                      <a:t> </a:t>
                    </a:r>
                  </a:p>
                  <a:p>
                    <a:pPr>
                      <a:defRPr sz="1200">
                        <a:latin typeface="メイリオ" panose="020B0604030504040204" pitchFamily="50" charset="-128"/>
                        <a:ea typeface="メイリオ" panose="020B0604030504040204" pitchFamily="50" charset="-128"/>
                      </a:defRPr>
                    </a:pPr>
                    <a:fld id="{6227E47A-BDDF-4E3F-BBBB-195086D8A41B}" type="PERCENTAGE">
                      <a:rPr lang="en-US" altLang="ja-JP" baseline="0" smtClean="0"/>
                      <a:pPr>
                        <a:defRPr sz="1200"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[パーセンテージ]</a:t>
                    </a:fld>
                    <a:endParaRPr lang="ja-JP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143885559832304"/>
                      <c:h val="0.2002175899576839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BD9-42A2-BB1A-3B662E0211A6}"/>
                </c:ext>
              </c:extLst>
            </c:dLbl>
            <c:dLbl>
              <c:idx val="3"/>
              <c:layout>
                <c:manualLayout>
                  <c:x val="0.15188493472595871"/>
                  <c:y val="0.13349681436464153"/>
                </c:manualLayout>
              </c:layout>
              <c:tx>
                <c:rich>
                  <a:bodyPr/>
                  <a:lstStyle/>
                  <a:p>
                    <a:fld id="{55F3D049-85FD-4D76-B5F1-2EC4E7929A9A}" type="CATEGORYNAME">
                      <a:rPr lang="ja-JP" altLang="en-US" smtClean="0"/>
                      <a:pPr/>
                      <a:t>[分類名]</a:t>
                    </a:fld>
                    <a:r>
                      <a:rPr lang="ja-JP" altLang="en-US" baseline="0" dirty="0"/>
                      <a:t> </a:t>
                    </a:r>
                    <a:fld id="{D9C710BD-D497-4798-B8D0-E4376068DC3C}" type="PERCENTAGE">
                      <a:rPr lang="en-US" altLang="ja-JP" baseline="0" smtClean="0"/>
                      <a:pPr/>
                      <a:t>[パーセンテージ]</a:t>
                    </a:fld>
                    <a:endParaRPr lang="ja-JP" alt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192948403204262"/>
                      <c:h val="0.15118024861102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BD9-42A2-BB1A-3B662E0211A6}"/>
                </c:ext>
              </c:extLst>
            </c:dLbl>
            <c:dLbl>
              <c:idx val="4"/>
              <c:layout>
                <c:manualLayout>
                  <c:x val="2.2325226873526009E-2"/>
                  <c:y val="2.74029869496356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pPr>
                    <a:fld id="{D75DDE58-3AF2-4DA8-88B7-9E8A2D93FD18}" type="CATEGORYNAME">
                      <a:rPr lang="ja-JP" altLang="en-US" smtClean="0"/>
                      <a:pPr>
                        <a:defRPr sz="1200"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[分類名]</a:t>
                    </a:fld>
                    <a:r>
                      <a:rPr lang="ja-JP" altLang="en-US" dirty="0"/>
                      <a:t> </a:t>
                    </a:r>
                    <a:fld id="{2D30F8C5-14E1-4F88-B7E1-DF702A48FB32}" type="PERCENTAGE">
                      <a:rPr lang="en-US" altLang="ja-JP" baseline="0" smtClean="0"/>
                      <a:pPr>
                        <a:defRPr sz="1200"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[パーセンテージ]</a:t>
                    </a:fld>
                    <a:endParaRPr lang="ja-JP" alt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15423749493819"/>
                      <c:h val="9.175111473785443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BD9-42A2-BB1A-3B662E0211A6}"/>
                </c:ext>
              </c:extLst>
            </c:dLbl>
            <c:dLbl>
              <c:idx val="5"/>
              <c:layout>
                <c:manualLayout>
                  <c:x val="-5.7627526255015375E-2"/>
                  <c:y val="1.468924314399790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pPr>
                    <a:fld id="{FB00AE8C-7C54-42BB-8416-2AF756289E50}" type="CATEGORYNAME">
                      <a:rPr lang="ja-JP" altLang="en-US" smtClean="0"/>
                      <a:pPr>
                        <a:defRPr sz="1200"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[分類名]</a:t>
                    </a:fld>
                    <a:r>
                      <a:rPr lang="ja-JP" altLang="en-US" baseline="0" dirty="0"/>
                      <a:t> </a:t>
                    </a:r>
                    <a:fld id="{771DAE3E-700D-44EA-B9AF-B65848116DD2}" type="PERCENTAGE">
                      <a:rPr lang="en-US" altLang="ja-JP" baseline="0" smtClean="0"/>
                      <a:pPr>
                        <a:defRPr sz="1200"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[パーセンテージ]</a:t>
                    </a:fld>
                    <a:endParaRPr lang="ja-JP" alt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595590733179568"/>
                      <c:h val="9.175111473785445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BD9-42A2-BB1A-3B662E0211A6}"/>
                </c:ext>
              </c:extLst>
            </c:dLbl>
            <c:dLbl>
              <c:idx val="6"/>
              <c:layout>
                <c:manualLayout>
                  <c:x val="0.20248933167426345"/>
                  <c:y val="-4.29341648937720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pPr>
                    <a:fld id="{21574997-AA84-47FC-BF1D-F9AD2E518DEA}" type="CATEGORYNAME">
                      <a:rPr lang="ja-JP" altLang="en-US" smtClean="0"/>
                      <a:pPr>
                        <a:defRPr sz="1200"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[分類名]</a:t>
                    </a:fld>
                    <a:r>
                      <a:rPr lang="ja-JP" altLang="en-US" baseline="0" dirty="0"/>
                      <a:t> </a:t>
                    </a:r>
                    <a:fld id="{96B0926D-7094-42C3-96A5-0A13596DD66D}" type="PERCENTAGE">
                      <a:rPr lang="en-US" altLang="ja-JP" baseline="0" smtClean="0"/>
                      <a:pPr>
                        <a:defRPr sz="1200"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[パーセンテージ]</a:t>
                    </a:fld>
                    <a:endParaRPr lang="ja-JP" alt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25949686802437"/>
                      <c:h val="0.124082884038119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BD9-42A2-BB1A-3B662E0211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Sheet1!$H$46:$H$50</c:f>
              <c:strCache>
                <c:ptCount val="5"/>
                <c:pt idx="0">
                  <c:v>原子力</c:v>
                </c:pt>
                <c:pt idx="1">
                  <c:v>火力</c:v>
                </c:pt>
                <c:pt idx="2">
                  <c:v>再生可能エネルギー</c:v>
                </c:pt>
                <c:pt idx="3">
                  <c:v>水力</c:v>
                </c:pt>
                <c:pt idx="4">
                  <c:v>その他</c:v>
                </c:pt>
              </c:strCache>
            </c:strRef>
          </c:cat>
          <c:val>
            <c:numRef>
              <c:f>Sheet1!$I$46:$I$50</c:f>
              <c:numCache>
                <c:formatCode>General</c:formatCode>
                <c:ptCount val="5"/>
                <c:pt idx="0">
                  <c:v>55.1</c:v>
                </c:pt>
                <c:pt idx="1">
                  <c:v>29.3</c:v>
                </c:pt>
                <c:pt idx="2">
                  <c:v>8</c:v>
                </c:pt>
                <c:pt idx="3">
                  <c:v>6.7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BD9-42A2-BB1A-3B662E0211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B1-4E6F-9073-5FAFB452AEA0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7B1-4E6F-9073-5FAFB452AEA0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7B1-4E6F-9073-5FAFB452AEA0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7B1-4E6F-9073-5FAFB452AEA0}"/>
              </c:ext>
            </c:extLst>
          </c:dPt>
          <c:dLbls>
            <c:dLbl>
              <c:idx val="0"/>
              <c:layout>
                <c:manualLayout>
                  <c:x val="-0.23851115485564314"/>
                  <c:y val="-7.20749258321562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pPr>
                    <a:fld id="{9A043B2B-A7B2-496C-B9A4-A14E0F36F801}" type="CATEGORYNAME">
                      <a:rPr lang="ja-JP" altLang="en-US" sz="1600">
                        <a:solidFill>
                          <a:schemeClr val="bg1"/>
                        </a:solidFill>
                      </a:rPr>
                      <a:pPr>
                        <a:defRPr sz="1600"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[分類名]</a:t>
                    </a:fld>
                    <a:r>
                      <a:rPr lang="ja-JP" altLang="en-US" sz="1600" baseline="0" dirty="0">
                        <a:solidFill>
                          <a:schemeClr val="bg1"/>
                        </a:solidFill>
                      </a:rPr>
                      <a:t>
</a:t>
                    </a:r>
                    <a:fld id="{7F011188-9BA4-4816-8F99-1BAD50B50C31}" type="PERCENTAGE">
                      <a:rPr lang="en-US" altLang="ja-JP" sz="1600" baseline="0">
                        <a:solidFill>
                          <a:schemeClr val="bg1"/>
                        </a:solidFill>
                      </a:rPr>
                      <a:pPr>
                        <a:defRPr sz="1600"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[パーセンテージ]</a:t>
                    </a:fld>
                    <a:endParaRPr lang="ja-JP" altLang="en-US" sz="16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7B1-4E6F-9073-5FAFB452AEA0}"/>
                </c:ext>
              </c:extLst>
            </c:dLbl>
            <c:dLbl>
              <c:idx val="1"/>
              <c:layout>
                <c:manualLayout>
                  <c:x val="0.16388888888888889"/>
                  <c:y val="-0.17884408091687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pPr>
                    <a:fld id="{F21EEB85-99BD-431C-8361-0C22F16BCB70}" type="CATEGORYNAME">
                      <a:rPr lang="ja-JP" altLang="en-US" sz="160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pPr>
                        <a:defRPr sz="1600"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[分類名]</a:t>
                    </a:fld>
                    <a:r>
                      <a:rPr lang="ja-JP" altLang="en-US" sz="1600" baseline="0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t>
</a:t>
                    </a:r>
                    <a:fld id="{D0EE4F49-3D99-4AB9-886C-3BCA334FCAAD}" type="PERCENTAGE">
                      <a:rPr lang="en-US" altLang="ja-JP" sz="1600" baseline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a:pPr>
                        <a:defRPr sz="1600"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[パーセンテージ]</a:t>
                    </a:fld>
                    <a:endParaRPr lang="ja-JP" altLang="en-US" sz="1600" baseline="0" dirty="0">
                      <a:solidFill>
                        <a:schemeClr val="bg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5277777777778"/>
                      <c:h val="0.34823214201029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7B1-4E6F-9073-5FAFB452AEA0}"/>
                </c:ext>
              </c:extLst>
            </c:dLbl>
            <c:dLbl>
              <c:idx val="2"/>
              <c:layout>
                <c:manualLayout>
                  <c:x val="2.361111111111111E-2"/>
                  <c:y val="0.131592418714437"/>
                </c:manualLayout>
              </c:layout>
              <c:tx>
                <c:rich>
                  <a:bodyPr/>
                  <a:lstStyle/>
                  <a:p>
                    <a:fld id="{5AD04452-BF6D-48B2-951C-6DCC0595E9CB}" type="CATEGORYNAME">
                      <a:rPr lang="ja-JP" altLang="en-US" sz="1200" smtClean="0"/>
                      <a:pPr/>
                      <a:t>[分類名]</a:t>
                    </a:fld>
                    <a:r>
                      <a:rPr lang="ja-JP" altLang="en-US" sz="1200" dirty="0"/>
                      <a:t> </a:t>
                    </a:r>
                    <a:fld id="{CA978E38-D014-4EFD-A486-03EFD6C29561}" type="PERCENTAGE">
                      <a:rPr lang="en-US" altLang="ja-JP" sz="1200" baseline="0" smtClean="0"/>
                      <a:pPr/>
                      <a:t>[パーセンテージ]</a:t>
                    </a:fld>
                    <a:endParaRPr lang="ja-JP" altLang="en-US" sz="12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569444444444444"/>
                      <c:h val="0.192163039066687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7B1-4E6F-9073-5FAFB452AEA0}"/>
                </c:ext>
              </c:extLst>
            </c:dLbl>
            <c:dLbl>
              <c:idx val="3"/>
              <c:layout>
                <c:manualLayout>
                  <c:x val="0.16393460192475939"/>
                  <c:y val="7.390930055262694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pPr>
                    <a:fld id="{4C2B845D-EFC4-41F6-80AC-1A49FF15C5E7}" type="CATEGORYNAME">
                      <a:rPr lang="ja-JP" altLang="en-US" smtClean="0"/>
                      <a:pPr algn="ctr">
                        <a:defRPr sz="1200"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[分類名]</a:t>
                    </a:fld>
                    <a:endParaRPr lang="ja-JP" altLang="en-US" dirty="0"/>
                  </a:p>
                  <a:p>
                    <a:pPr algn="ctr">
                      <a:defRPr sz="1200">
                        <a:latin typeface="メイリオ" panose="020B0604030504040204" pitchFamily="50" charset="-128"/>
                        <a:ea typeface="メイリオ" panose="020B0604030504040204" pitchFamily="50" charset="-128"/>
                      </a:defRPr>
                    </a:pPr>
                    <a:fld id="{72ECEF63-6C65-46DB-90B8-057E379DF893}" type="PERCENTAGE">
                      <a:rPr lang="en-US" altLang="ja-JP" baseline="0" smtClean="0"/>
                      <a:pPr algn="ctr">
                        <a:defRPr sz="1200"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[パーセンテージ]</a:t>
                    </a:fld>
                    <a:endParaRPr lang="ja-JP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44444444444442"/>
                      <c:h val="0.220087203903781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7B1-4E6F-9073-5FAFB452AE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Sheet1!$F$27:$F$30</c:f>
              <c:strCache>
                <c:ptCount val="4"/>
                <c:pt idx="0">
                  <c:v>火力</c:v>
                </c:pt>
                <c:pt idx="1">
                  <c:v>原子力</c:v>
                </c:pt>
                <c:pt idx="2">
                  <c:v>再生可能エネルギー</c:v>
                </c:pt>
                <c:pt idx="3">
                  <c:v>水力</c:v>
                </c:pt>
              </c:strCache>
            </c:strRef>
          </c:cat>
          <c:val>
            <c:numRef>
              <c:f>Sheet1!$G$27:$G$30</c:f>
              <c:numCache>
                <c:formatCode>General</c:formatCode>
                <c:ptCount val="4"/>
                <c:pt idx="0">
                  <c:v>27960.7</c:v>
                </c:pt>
                <c:pt idx="1">
                  <c:v>13835</c:v>
                </c:pt>
                <c:pt idx="2">
                  <c:v>7985.2</c:v>
                </c:pt>
                <c:pt idx="3">
                  <c:v>4829.2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B1-4E6F-9073-5FAFB452A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Sheet1!$B$14:$B$23</c:f>
              <c:strCache>
                <c:ptCount val="10"/>
                <c:pt idx="0">
                  <c:v>スペイン</c:v>
                </c:pt>
                <c:pt idx="1">
                  <c:v>日本</c:v>
                </c:pt>
                <c:pt idx="2">
                  <c:v>ドイツ</c:v>
                </c:pt>
                <c:pt idx="3">
                  <c:v>ウクライナ</c:v>
                </c:pt>
                <c:pt idx="4">
                  <c:v>カナダ</c:v>
                </c:pt>
                <c:pt idx="5">
                  <c:v>韓国</c:v>
                </c:pt>
                <c:pt idx="6">
                  <c:v>ロシア</c:v>
                </c:pt>
                <c:pt idx="7">
                  <c:v>フランス</c:v>
                </c:pt>
                <c:pt idx="8">
                  <c:v>中国</c:v>
                </c:pt>
                <c:pt idx="9">
                  <c:v>米国</c:v>
                </c:pt>
              </c:strCache>
            </c:strRef>
          </c:cat>
          <c:val>
            <c:numRef>
              <c:f>Sheet1!$C$14:$C$23</c:f>
              <c:numCache>
                <c:formatCode>General</c:formatCode>
                <c:ptCount val="10"/>
                <c:pt idx="0">
                  <c:v>542</c:v>
                </c:pt>
                <c:pt idx="1">
                  <c:v>613</c:v>
                </c:pt>
                <c:pt idx="2">
                  <c:v>654</c:v>
                </c:pt>
                <c:pt idx="3">
                  <c:v>811</c:v>
                </c:pt>
                <c:pt idx="4">
                  <c:v>868</c:v>
                </c:pt>
                <c:pt idx="5">
                  <c:v>1505</c:v>
                </c:pt>
                <c:pt idx="6">
                  <c:v>2084</c:v>
                </c:pt>
                <c:pt idx="7">
                  <c:v>3634</c:v>
                </c:pt>
                <c:pt idx="8">
                  <c:v>3832</c:v>
                </c:pt>
                <c:pt idx="9">
                  <c:v>7716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46-423B-8AE3-8145467020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4557183"/>
        <c:axId val="464549695"/>
      </c:barChart>
      <c:catAx>
        <c:axId val="4645571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464549695"/>
        <c:crosses val="autoZero"/>
        <c:auto val="1"/>
        <c:lblAlgn val="ctr"/>
        <c:lblOffset val="100"/>
        <c:noMultiLvlLbl val="0"/>
      </c:catAx>
      <c:valAx>
        <c:axId val="464549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64557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>
          <a:lumMod val="90000"/>
        </a:schemeClr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Sheet1!$F$14:$F$23</c:f>
              <c:strCache>
                <c:ptCount val="10"/>
                <c:pt idx="0">
                  <c:v>スウェーデン</c:v>
                </c:pt>
                <c:pt idx="1">
                  <c:v>フィンランド</c:v>
                </c:pt>
                <c:pt idx="2">
                  <c:v>ブルガリア</c:v>
                </c:pt>
                <c:pt idx="3">
                  <c:v>チェコ</c:v>
                </c:pt>
                <c:pt idx="4">
                  <c:v>スロベニア</c:v>
                </c:pt>
                <c:pt idx="5">
                  <c:v>ハンガリー</c:v>
                </c:pt>
                <c:pt idx="6">
                  <c:v>ベルギー</c:v>
                </c:pt>
                <c:pt idx="7">
                  <c:v>スロバキア</c:v>
                </c:pt>
                <c:pt idx="8">
                  <c:v>ウクライナ</c:v>
                </c:pt>
                <c:pt idx="9">
                  <c:v>フランス</c:v>
                </c:pt>
              </c:strCache>
            </c:strRef>
          </c:cat>
          <c:val>
            <c:numRef>
              <c:f>Sheet1!$G$14:$G$23</c:f>
              <c:numCache>
                <c:formatCode>General</c:formatCode>
                <c:ptCount val="10"/>
                <c:pt idx="0">
                  <c:v>30.8</c:v>
                </c:pt>
                <c:pt idx="1">
                  <c:v>32.799999999999997</c:v>
                </c:pt>
                <c:pt idx="2">
                  <c:v>34.6</c:v>
                </c:pt>
                <c:pt idx="3">
                  <c:v>36.6</c:v>
                </c:pt>
                <c:pt idx="4">
                  <c:v>36.9</c:v>
                </c:pt>
                <c:pt idx="5">
                  <c:v>46.8</c:v>
                </c:pt>
                <c:pt idx="6">
                  <c:v>50.8</c:v>
                </c:pt>
                <c:pt idx="7">
                  <c:v>52.3</c:v>
                </c:pt>
                <c:pt idx="8">
                  <c:v>55</c:v>
                </c:pt>
                <c:pt idx="9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E7-49CF-AD51-B7F452AFFD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01880255"/>
        <c:axId val="501881503"/>
      </c:barChart>
      <c:catAx>
        <c:axId val="5018802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501881503"/>
        <c:crosses val="autoZero"/>
        <c:auto val="1"/>
        <c:lblAlgn val="ctr"/>
        <c:lblOffset val="100"/>
        <c:noMultiLvlLbl val="0"/>
      </c:catAx>
      <c:valAx>
        <c:axId val="5018815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01880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>
          <a:lumMod val="90000"/>
        </a:schemeClr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38-4E8D-B4AE-3C190117F7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38-4E8D-B4AE-3C190117F7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38-4E8D-B4AE-3C190117F7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238-4E8D-B4AE-3C190117F74B}"/>
              </c:ext>
            </c:extLst>
          </c:dPt>
          <c:dLbls>
            <c:dLbl>
              <c:idx val="0"/>
              <c:layout>
                <c:manualLayout>
                  <c:x val="6.8400301800339333E-2"/>
                  <c:y val="2.5725785988287914E-2"/>
                </c:manualLayout>
              </c:layout>
              <c:tx>
                <c:rich>
                  <a:bodyPr/>
                  <a:lstStyle/>
                  <a:p>
                    <a:fld id="{02DF044B-B662-42EA-AADC-FC846D5D22EC}" type="CATEGORYNAME">
                      <a:rPr lang="ja-JP" altLang="en-US"/>
                      <a:pPr/>
                      <a:t>[分類名]</a:t>
                    </a:fld>
                    <a:r>
                      <a:rPr lang="ja-JP" altLang="en-US" baseline="0" dirty="0"/>
                      <a:t>
</a:t>
                    </a:r>
                    <a:fld id="{4A7E44E8-FEEC-47F5-9EA5-55F5CBE1814D}" type="PERCENTAGE">
                      <a:rPr lang="en-US" altLang="ja-JP" baseline="0" smtClean="0"/>
                      <a:pPr/>
                      <a:t>[パーセンテージ]</a:t>
                    </a:fld>
                    <a:endParaRPr lang="ja-JP" alt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238-4E8D-B4AE-3C190117F74B}"/>
                </c:ext>
              </c:extLst>
            </c:dLbl>
            <c:dLbl>
              <c:idx val="1"/>
              <c:layout>
                <c:manualLayout>
                  <c:x val="5.1279091967127585E-2"/>
                  <c:y val="0.15039529526491499"/>
                </c:manualLayout>
              </c:layout>
              <c:tx>
                <c:rich>
                  <a:bodyPr/>
                  <a:lstStyle/>
                  <a:p>
                    <a:fld id="{D1046961-68A1-4231-A137-BAC4FE6756DB}" type="CATEGORYNAME">
                      <a:rPr lang="ja-JP" altLang="en-US"/>
                      <a:pPr/>
                      <a:t>[分類名]</a:t>
                    </a:fld>
                    <a:r>
                      <a:rPr lang="ja-JP" altLang="en-US" baseline="0" dirty="0"/>
                      <a:t>
</a:t>
                    </a:r>
                    <a:fld id="{9FF50A02-8AAF-4161-895A-D3CB8A20C689}" type="PERCENTAGE">
                      <a:rPr lang="en-US" altLang="ja-JP" baseline="0" smtClean="0"/>
                      <a:pPr/>
                      <a:t>[パーセンテージ]</a:t>
                    </a:fld>
                    <a:endParaRPr lang="ja-JP" alt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238-4E8D-B4AE-3C190117F74B}"/>
                </c:ext>
              </c:extLst>
            </c:dLbl>
            <c:dLbl>
              <c:idx val="2"/>
              <c:layout>
                <c:manualLayout>
                  <c:x val="-0.17575932771223912"/>
                  <c:y val="-0.21695863952753633"/>
                </c:manualLayout>
              </c:layout>
              <c:tx>
                <c:rich>
                  <a:bodyPr/>
                  <a:lstStyle/>
                  <a:p>
                    <a:fld id="{A3AEFE47-0FE0-4BE3-B2F7-11469ECE7C16}" type="CATEGORYNAME">
                      <a:rPr lang="ja-JP" altLang="en-US"/>
                      <a:pPr/>
                      <a:t>[分類名]</a:t>
                    </a:fld>
                    <a:r>
                      <a:rPr lang="ja-JP" altLang="en-US" baseline="0" dirty="0"/>
                      <a:t>
</a:t>
                    </a:r>
                    <a:fld id="{76BA86AA-9D96-407E-8A02-5D9F107D9AFB}" type="PERCENTAGE">
                      <a:rPr lang="en-US" altLang="ja-JP" baseline="0" smtClean="0"/>
                      <a:pPr/>
                      <a:t>[パーセンテージ]</a:t>
                    </a:fld>
                    <a:endParaRPr lang="ja-JP" alt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238-4E8D-B4AE-3C190117F74B}"/>
                </c:ext>
              </c:extLst>
            </c:dLbl>
            <c:dLbl>
              <c:idx val="3"/>
              <c:layout>
                <c:manualLayout>
                  <c:x val="-0.10642223679569585"/>
                  <c:y val="2.7644547711566304E-2"/>
                </c:manualLayout>
              </c:layout>
              <c:tx>
                <c:rich>
                  <a:bodyPr/>
                  <a:lstStyle/>
                  <a:p>
                    <a:fld id="{E3BCF074-8812-4B15-A32D-10EBF5AB959D}" type="CATEGORYNAME">
                      <a:rPr lang="ja-JP" altLang="en-US"/>
                      <a:pPr/>
                      <a:t>[分類名]</a:t>
                    </a:fld>
                    <a:r>
                      <a:rPr lang="ja-JP" altLang="en-US" baseline="0" dirty="0"/>
                      <a:t>
</a:t>
                    </a:r>
                    <a:fld id="{3E9074AC-6F7C-49B8-91F0-F494CCE4E60A}" type="PERCENTAGE">
                      <a:rPr lang="en-US" altLang="ja-JP" baseline="0" smtClean="0"/>
                      <a:pPr/>
                      <a:t>[パーセンテージ]</a:t>
                    </a:fld>
                    <a:r>
                      <a:rPr lang="ja-JP" altLang="en-US" baseline="0" dirty="0"/>
                      <a:t>　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238-4E8D-B4AE-3C190117F74B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Sheet1!$M$42:$M$45</c:f>
              <c:strCache>
                <c:ptCount val="4"/>
                <c:pt idx="0">
                  <c:v>10～19年</c:v>
                </c:pt>
                <c:pt idx="1">
                  <c:v>20～29年</c:v>
                </c:pt>
                <c:pt idx="2">
                  <c:v>30～39年</c:v>
                </c:pt>
                <c:pt idx="3">
                  <c:v>40年以上</c:v>
                </c:pt>
              </c:strCache>
            </c:strRef>
          </c:cat>
          <c:val>
            <c:numRef>
              <c:f>Sheet1!$N$42:$N$45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238-4E8D-B4AE-3C190117F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0.03531</cdr:x>
      <cdr:y>0.11379</cdr:y>
    </cdr:from>
    <cdr:to>
      <cdr:x>0.18459</cdr:x>
      <cdr:y>0.19871</cdr:y>
    </cdr:to>
    <cdr:sp macro="" textlink="">
      <cdr:nvSpPr>
        <cdr:cNvPr id="2" name="正方形/長方形 1"/>
        <cdr:cNvSpPr/>
      </cdr:nvSpPr>
      <cdr:spPr bwMode="auto">
        <a:xfrm xmlns:a="http://schemas.openxmlformats.org/drawingml/2006/main">
          <a:off x="154883" y="385904"/>
          <a:ext cx="654765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0" tIns="0" rIns="0" bIns="0" numCol="1" rtlCol="0" anchor="ctr" anchorCtr="1" compatLnSpc="1">
          <a:prstTxWarp prst="textNoShape">
            <a:avLst/>
          </a:prstTxWarp>
        </a:bodyPr>
        <a:lstStyle xmlns:a="http://schemas.openxmlformats.org/drawingml/2006/main">
          <a:defPPr>
            <a:defRPr lang="ja-JP"/>
          </a:defPPr>
          <a:lvl1pPr algn="l" rtl="0" fontAlgn="base">
            <a:lnSpc>
              <a:spcPct val="80000"/>
            </a:lnSpc>
            <a:spcBef>
              <a:spcPct val="0"/>
            </a:spcBef>
            <a:spcAft>
              <a:spcPct val="0"/>
            </a:spcAft>
            <a:defRPr kumimoji="1" sz="2400" kern="1200">
              <a:solidFill>
                <a:schemeClr val="tx1"/>
              </a:solidFill>
              <a:latin typeface="Arial" charset="0"/>
              <a:ea typeface="ＭＳ ゴシック" pitchFamily="49" charset="-128"/>
              <a:cs typeface="+mn-cs"/>
            </a:defRPr>
          </a:lvl1pPr>
          <a:lvl2pPr marL="457200" algn="l" rtl="0" fontAlgn="base">
            <a:lnSpc>
              <a:spcPct val="80000"/>
            </a:lnSpc>
            <a:spcBef>
              <a:spcPct val="0"/>
            </a:spcBef>
            <a:spcAft>
              <a:spcPct val="0"/>
            </a:spcAft>
            <a:defRPr kumimoji="1" sz="2400" kern="1200">
              <a:solidFill>
                <a:schemeClr val="tx1"/>
              </a:solidFill>
              <a:latin typeface="Arial" charset="0"/>
              <a:ea typeface="ＭＳ ゴシック" pitchFamily="49" charset="-128"/>
              <a:cs typeface="+mn-cs"/>
            </a:defRPr>
          </a:lvl2pPr>
          <a:lvl3pPr marL="914400" algn="l" rtl="0" fontAlgn="base">
            <a:lnSpc>
              <a:spcPct val="80000"/>
            </a:lnSpc>
            <a:spcBef>
              <a:spcPct val="0"/>
            </a:spcBef>
            <a:spcAft>
              <a:spcPct val="0"/>
            </a:spcAft>
            <a:defRPr kumimoji="1" sz="2400" kern="1200">
              <a:solidFill>
                <a:schemeClr val="tx1"/>
              </a:solidFill>
              <a:latin typeface="Arial" charset="0"/>
              <a:ea typeface="ＭＳ ゴシック" pitchFamily="49" charset="-128"/>
              <a:cs typeface="+mn-cs"/>
            </a:defRPr>
          </a:lvl3pPr>
          <a:lvl4pPr marL="1371600" algn="l" rtl="0" fontAlgn="base">
            <a:lnSpc>
              <a:spcPct val="80000"/>
            </a:lnSpc>
            <a:spcBef>
              <a:spcPct val="0"/>
            </a:spcBef>
            <a:spcAft>
              <a:spcPct val="0"/>
            </a:spcAft>
            <a:defRPr kumimoji="1" sz="2400" kern="1200">
              <a:solidFill>
                <a:schemeClr val="tx1"/>
              </a:solidFill>
              <a:latin typeface="Arial" charset="0"/>
              <a:ea typeface="ＭＳ ゴシック" pitchFamily="49" charset="-128"/>
              <a:cs typeface="+mn-cs"/>
            </a:defRPr>
          </a:lvl4pPr>
          <a:lvl5pPr marL="1828800" algn="l" rtl="0" fontAlgn="base">
            <a:lnSpc>
              <a:spcPct val="80000"/>
            </a:lnSpc>
            <a:spcBef>
              <a:spcPct val="0"/>
            </a:spcBef>
            <a:spcAft>
              <a:spcPct val="0"/>
            </a:spcAft>
            <a:defRPr kumimoji="1" sz="2400" kern="1200">
              <a:solidFill>
                <a:schemeClr val="tx1"/>
              </a:solidFill>
              <a:latin typeface="Arial" charset="0"/>
              <a:ea typeface="ＭＳ ゴシック" pitchFamily="49" charset="-128"/>
              <a:cs typeface="+mn-cs"/>
            </a:defRPr>
          </a:lvl5pPr>
          <a:lvl6pPr marL="2286000" algn="l" defTabSz="914400" rtl="0" eaLnBrk="1" latinLnBrk="0" hangingPunct="1">
            <a:defRPr kumimoji="1" sz="2400" kern="1200">
              <a:solidFill>
                <a:schemeClr val="tx1"/>
              </a:solidFill>
              <a:latin typeface="Arial" charset="0"/>
              <a:ea typeface="ＭＳ ゴシック" pitchFamily="49" charset="-128"/>
              <a:cs typeface="+mn-cs"/>
            </a:defRPr>
          </a:lvl6pPr>
          <a:lvl7pPr marL="2743200" algn="l" defTabSz="914400" rtl="0" eaLnBrk="1" latinLnBrk="0" hangingPunct="1">
            <a:defRPr kumimoji="1" sz="2400" kern="1200">
              <a:solidFill>
                <a:schemeClr val="tx1"/>
              </a:solidFill>
              <a:latin typeface="Arial" charset="0"/>
              <a:ea typeface="ＭＳ ゴシック" pitchFamily="49" charset="-128"/>
              <a:cs typeface="+mn-cs"/>
            </a:defRPr>
          </a:lvl7pPr>
          <a:lvl8pPr marL="3200400" algn="l" defTabSz="914400" rtl="0" eaLnBrk="1" latinLnBrk="0" hangingPunct="1">
            <a:defRPr kumimoji="1" sz="2400" kern="1200">
              <a:solidFill>
                <a:schemeClr val="tx1"/>
              </a:solidFill>
              <a:latin typeface="Arial" charset="0"/>
              <a:ea typeface="ＭＳ ゴシック" pitchFamily="49" charset="-128"/>
              <a:cs typeface="+mn-cs"/>
            </a:defRPr>
          </a:lvl8pPr>
          <a:lvl9pPr marL="3657600" algn="l" defTabSz="914400" rtl="0" eaLnBrk="1" latinLnBrk="0" hangingPunct="1">
            <a:defRPr kumimoji="1" sz="2400" kern="1200">
              <a:solidFill>
                <a:schemeClr val="tx1"/>
              </a:solidFill>
              <a:latin typeface="Arial" charset="0"/>
              <a:ea typeface="ＭＳ ゴシック" pitchFamily="49" charset="-128"/>
              <a:cs typeface="+mn-cs"/>
            </a:defRPr>
          </a:lvl9pPr>
        </a:lstStyle>
        <a:p xmlns:a="http://schemas.openxmlformats.org/drawingml/2006/main">
          <a:pPr marL="717550" marR="0" indent="-717550" algn="l" defTabSz="914400" rtl="0" eaLnBrk="1" fontAlgn="base" latinLnBrk="0" hangingPunct="1">
            <a:lnSpc>
              <a:spcPct val="8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1" lang="ja-JP" altLang="en-US" sz="3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pitchFamily="49" charset="-128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0.59223</cdr:x>
      <cdr:y>0.28797</cdr:y>
    </cdr:from>
    <cdr:to>
      <cdr:x>0.69903</cdr:x>
      <cdr:y>0.35616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4392488" y="1157563"/>
          <a:ext cx="792088" cy="2741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ja-JP"/>
          </a:defPPr>
          <a:lvl1pPr algn="l" rtl="0" fontAlgn="base">
            <a:lnSpc>
              <a:spcPct val="80000"/>
            </a:lnSpc>
            <a:spcBef>
              <a:spcPct val="0"/>
            </a:spcBef>
            <a:spcAft>
              <a:spcPct val="0"/>
            </a:spcAft>
            <a:defRPr kumimoji="1" sz="2400" kern="1200">
              <a:solidFill>
                <a:schemeClr val="tx1"/>
              </a:solidFill>
              <a:latin typeface="Arial" charset="0"/>
              <a:ea typeface="ＭＳ ゴシック" pitchFamily="49" charset="-128"/>
              <a:cs typeface="+mn-cs"/>
            </a:defRPr>
          </a:lvl1pPr>
          <a:lvl2pPr marL="457200" algn="l" rtl="0" fontAlgn="base">
            <a:lnSpc>
              <a:spcPct val="80000"/>
            </a:lnSpc>
            <a:spcBef>
              <a:spcPct val="0"/>
            </a:spcBef>
            <a:spcAft>
              <a:spcPct val="0"/>
            </a:spcAft>
            <a:defRPr kumimoji="1" sz="2400" kern="1200">
              <a:solidFill>
                <a:schemeClr val="tx1"/>
              </a:solidFill>
              <a:latin typeface="Arial" charset="0"/>
              <a:ea typeface="ＭＳ ゴシック" pitchFamily="49" charset="-128"/>
              <a:cs typeface="+mn-cs"/>
            </a:defRPr>
          </a:lvl2pPr>
          <a:lvl3pPr marL="914400" algn="l" rtl="0" fontAlgn="base">
            <a:lnSpc>
              <a:spcPct val="80000"/>
            </a:lnSpc>
            <a:spcBef>
              <a:spcPct val="0"/>
            </a:spcBef>
            <a:spcAft>
              <a:spcPct val="0"/>
            </a:spcAft>
            <a:defRPr kumimoji="1" sz="2400" kern="1200">
              <a:solidFill>
                <a:schemeClr val="tx1"/>
              </a:solidFill>
              <a:latin typeface="Arial" charset="0"/>
              <a:ea typeface="ＭＳ ゴシック" pitchFamily="49" charset="-128"/>
              <a:cs typeface="+mn-cs"/>
            </a:defRPr>
          </a:lvl3pPr>
          <a:lvl4pPr marL="1371600" algn="l" rtl="0" fontAlgn="base">
            <a:lnSpc>
              <a:spcPct val="80000"/>
            </a:lnSpc>
            <a:spcBef>
              <a:spcPct val="0"/>
            </a:spcBef>
            <a:spcAft>
              <a:spcPct val="0"/>
            </a:spcAft>
            <a:defRPr kumimoji="1" sz="2400" kern="1200">
              <a:solidFill>
                <a:schemeClr val="tx1"/>
              </a:solidFill>
              <a:latin typeface="Arial" charset="0"/>
              <a:ea typeface="ＭＳ ゴシック" pitchFamily="49" charset="-128"/>
              <a:cs typeface="+mn-cs"/>
            </a:defRPr>
          </a:lvl4pPr>
          <a:lvl5pPr marL="1828800" algn="l" rtl="0" fontAlgn="base">
            <a:lnSpc>
              <a:spcPct val="80000"/>
            </a:lnSpc>
            <a:spcBef>
              <a:spcPct val="0"/>
            </a:spcBef>
            <a:spcAft>
              <a:spcPct val="0"/>
            </a:spcAft>
            <a:defRPr kumimoji="1" sz="2400" kern="1200">
              <a:solidFill>
                <a:schemeClr val="tx1"/>
              </a:solidFill>
              <a:latin typeface="Arial" charset="0"/>
              <a:ea typeface="ＭＳ ゴシック" pitchFamily="49" charset="-128"/>
              <a:cs typeface="+mn-cs"/>
            </a:defRPr>
          </a:lvl5pPr>
          <a:lvl6pPr marL="2286000" algn="l" defTabSz="914400" rtl="0" eaLnBrk="1" latinLnBrk="0" hangingPunct="1">
            <a:defRPr kumimoji="1" sz="2400" kern="1200">
              <a:solidFill>
                <a:schemeClr val="tx1"/>
              </a:solidFill>
              <a:latin typeface="Arial" charset="0"/>
              <a:ea typeface="ＭＳ ゴシック" pitchFamily="49" charset="-128"/>
              <a:cs typeface="+mn-cs"/>
            </a:defRPr>
          </a:lvl6pPr>
          <a:lvl7pPr marL="2743200" algn="l" defTabSz="914400" rtl="0" eaLnBrk="1" latinLnBrk="0" hangingPunct="1">
            <a:defRPr kumimoji="1" sz="2400" kern="1200">
              <a:solidFill>
                <a:schemeClr val="tx1"/>
              </a:solidFill>
              <a:latin typeface="Arial" charset="0"/>
              <a:ea typeface="ＭＳ ゴシック" pitchFamily="49" charset="-128"/>
              <a:cs typeface="+mn-cs"/>
            </a:defRPr>
          </a:lvl7pPr>
          <a:lvl8pPr marL="3200400" algn="l" defTabSz="914400" rtl="0" eaLnBrk="1" latinLnBrk="0" hangingPunct="1">
            <a:defRPr kumimoji="1" sz="2400" kern="1200">
              <a:solidFill>
                <a:schemeClr val="tx1"/>
              </a:solidFill>
              <a:latin typeface="Arial" charset="0"/>
              <a:ea typeface="ＭＳ ゴシック" pitchFamily="49" charset="-128"/>
              <a:cs typeface="+mn-cs"/>
            </a:defRPr>
          </a:lvl8pPr>
          <a:lvl9pPr marL="3657600" algn="l" defTabSz="914400" rtl="0" eaLnBrk="1" latinLnBrk="0" hangingPunct="1">
            <a:defRPr kumimoji="1" sz="2400" kern="1200">
              <a:solidFill>
                <a:schemeClr val="tx1"/>
              </a:solidFill>
              <a:latin typeface="Arial" charset="0"/>
              <a:ea typeface="ＭＳ ゴシック" pitchFamily="49" charset="-128"/>
              <a:cs typeface="+mn-cs"/>
            </a:defRPr>
          </a:lvl9pPr>
        </a:lstStyle>
        <a:p xmlns:a="http://schemas.openxmlformats.org/drawingml/2006/main">
          <a:r>
            <a: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rPr>
            <a:t>1</a:t>
          </a:r>
          <a:r>
            <a: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rPr>
            <a:t>基</a:t>
          </a:r>
        </a:p>
      </cdr:txBody>
    </cdr:sp>
  </cdr:relSizeAnchor>
  <cdr:relSizeAnchor xmlns:cdr="http://schemas.openxmlformats.org/drawingml/2006/chartDrawing">
    <cdr:from>
      <cdr:x>0.45631</cdr:x>
      <cdr:y>0.51833</cdr:y>
    </cdr:from>
    <cdr:to>
      <cdr:x>0.56311</cdr:x>
      <cdr:y>0.60255</cdr:y>
    </cdr:to>
    <cdr:sp macro="" textlink="">
      <cdr:nvSpPr>
        <cdr:cNvPr id="3" name="テキスト ボックス 1"/>
        <cdr:cNvSpPr txBox="1"/>
      </cdr:nvSpPr>
      <cdr:spPr>
        <a:xfrm xmlns:a="http://schemas.openxmlformats.org/drawingml/2006/main">
          <a:off x="3384371" y="2083573"/>
          <a:ext cx="792117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rPr>
            <a:t>10</a:t>
          </a:r>
          <a:r>
            <a: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rPr>
            <a:t>基</a:t>
          </a:r>
        </a:p>
      </cdr:txBody>
    </cdr:sp>
  </cdr:relSizeAnchor>
  <cdr:relSizeAnchor xmlns:cdr="http://schemas.openxmlformats.org/drawingml/2006/chartDrawing">
    <cdr:from>
      <cdr:x>0.41262</cdr:x>
      <cdr:y>0.18785</cdr:y>
    </cdr:from>
    <cdr:to>
      <cdr:x>0.51942</cdr:x>
      <cdr:y>0.27208</cdr:y>
    </cdr:to>
    <cdr:sp macro="" textlink="">
      <cdr:nvSpPr>
        <cdr:cNvPr id="4" name="テキスト ボックス 1"/>
        <cdr:cNvSpPr txBox="1"/>
      </cdr:nvSpPr>
      <cdr:spPr>
        <a:xfrm xmlns:a="http://schemas.openxmlformats.org/drawingml/2006/main">
          <a:off x="3060311" y="755123"/>
          <a:ext cx="792117" cy="3385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rPr>
            <a:t>2</a:t>
          </a:r>
          <a:r>
            <a: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rPr>
            <a:t>基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 b="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 b="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ea typeface="ＭＳ Ｐゴシック" pitchFamily="50" charset="-128"/>
              </a:defRPr>
            </a:lvl1pPr>
          </a:lstStyle>
          <a:p>
            <a:pPr>
              <a:defRPr/>
            </a:pPr>
            <a:fld id="{A41841E7-E671-4438-8E25-659D0B36264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4771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 b="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 b="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ea typeface="ＭＳ Ｐゴシック" pitchFamily="50" charset="-128"/>
              </a:defRPr>
            </a:lvl1pPr>
          </a:lstStyle>
          <a:p>
            <a:pPr>
              <a:defRPr/>
            </a:pPr>
            <a:fld id="{A93F6E5A-C247-41C0-9815-B8F8E4375CF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36211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6D0B3-887B-4E5F-9E84-361D3A16549A}" type="datetime1">
              <a:rPr lang="ja-JP" altLang="en-US" smtClean="0"/>
              <a:t>2022/9/12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D2901-D049-4BB4-A735-C19C5BE7803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2" y="74297"/>
            <a:ext cx="2239532" cy="580648"/>
          </a:xfrm>
          <a:prstGeom prst="rect">
            <a:avLst/>
          </a:prstGeom>
        </p:spPr>
      </p:pic>
      <p:sp>
        <p:nvSpPr>
          <p:cNvPr id="9" name="Line 4"/>
          <p:cNvSpPr>
            <a:spLocks noChangeShapeType="1"/>
          </p:cNvSpPr>
          <p:nvPr userDrawn="1"/>
        </p:nvSpPr>
        <p:spPr bwMode="auto">
          <a:xfrm>
            <a:off x="0" y="6669088"/>
            <a:ext cx="9144000" cy="0"/>
          </a:xfrm>
          <a:prstGeom prst="line">
            <a:avLst/>
          </a:prstGeom>
          <a:noFill/>
          <a:ln w="1016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0" y="6524624"/>
            <a:ext cx="9144000" cy="0"/>
          </a:xfrm>
          <a:prstGeom prst="line">
            <a:avLst/>
          </a:prstGeom>
          <a:noFill/>
          <a:ln w="101600">
            <a:solidFill>
              <a:srgbClr val="33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1555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52018" y="46115"/>
            <a:ext cx="5265398" cy="626701"/>
          </a:xfrm>
        </p:spPr>
        <p:txBody>
          <a:bodyPr wrap="none" lIns="72000" tIns="36000" rIns="72000" bIns="36000">
            <a:spAutoFit/>
          </a:bodyPr>
          <a:lstStyle>
            <a:lvl1pPr>
              <a:defRPr sz="3600"/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23586"/>
            <a:ext cx="8229600" cy="5102578"/>
          </a:xfrm>
        </p:spPr>
        <p:txBody>
          <a:bodyPr lIns="72000" tIns="36000" rIns="72000" bIns="36000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56EE3-7121-4DB4-BFE5-E786161704FF}" type="datetime1">
              <a:rPr lang="ja-JP" altLang="en-US" smtClean="0"/>
              <a:t>2022/9/12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E8352-3980-4E22-A201-FD073735698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0" y="6669088"/>
            <a:ext cx="9144000" cy="0"/>
          </a:xfrm>
          <a:prstGeom prst="line">
            <a:avLst/>
          </a:prstGeom>
          <a:noFill/>
          <a:ln w="1016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" name="Line 5"/>
          <p:cNvSpPr>
            <a:spLocks noChangeShapeType="1"/>
          </p:cNvSpPr>
          <p:nvPr userDrawn="1"/>
        </p:nvSpPr>
        <p:spPr bwMode="auto">
          <a:xfrm>
            <a:off x="0" y="6524624"/>
            <a:ext cx="9144000" cy="0"/>
          </a:xfrm>
          <a:prstGeom prst="line">
            <a:avLst/>
          </a:prstGeom>
          <a:noFill/>
          <a:ln w="101600">
            <a:solidFill>
              <a:srgbClr val="33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pic>
        <p:nvPicPr>
          <p:cNvPr id="12" name="図 11" descr="ロゴ, アイコン&#10;&#10;自動的に生成された説明">
            <a:extLst>
              <a:ext uri="{FF2B5EF4-FFF2-40B4-BE49-F238E27FC236}">
                <a16:creationId xmlns:a16="http://schemas.microsoft.com/office/drawing/2014/main" id="{17EC2847-D986-EB8B-7656-6654508CBD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5" y="106396"/>
            <a:ext cx="572270" cy="54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6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A4FAC-0847-44FC-8980-44E56137E06F}" type="datetime1">
              <a:rPr lang="ja-JP" altLang="en-US" smtClean="0"/>
              <a:t>2022/9/12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F3FD4-8342-40C9-8E16-4BB9B70371F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9" name="Line 4"/>
          <p:cNvSpPr>
            <a:spLocks noChangeShapeType="1"/>
          </p:cNvSpPr>
          <p:nvPr userDrawn="1"/>
        </p:nvSpPr>
        <p:spPr bwMode="auto">
          <a:xfrm>
            <a:off x="0" y="6669088"/>
            <a:ext cx="9144000" cy="0"/>
          </a:xfrm>
          <a:prstGeom prst="line">
            <a:avLst/>
          </a:prstGeom>
          <a:noFill/>
          <a:ln w="1016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0" y="6524624"/>
            <a:ext cx="9144000" cy="0"/>
          </a:xfrm>
          <a:prstGeom prst="line">
            <a:avLst/>
          </a:prstGeom>
          <a:noFill/>
          <a:ln w="101600">
            <a:solidFill>
              <a:srgbClr val="33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4" name="図 13" descr="ロゴ, アイコン&#10;&#10;自動的に生成された説明">
            <a:extLst>
              <a:ext uri="{FF2B5EF4-FFF2-40B4-BE49-F238E27FC236}">
                <a16:creationId xmlns:a16="http://schemas.microsoft.com/office/drawing/2014/main" id="{7AC87095-1258-DF6F-B0C0-991820033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5" y="106396"/>
            <a:ext cx="572270" cy="54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9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A537D-204E-44FA-B620-09D5D217243D}" type="datetime1">
              <a:rPr lang="ja-JP" altLang="en-US" smtClean="0"/>
              <a:t>2022/9/12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8F1E4-662F-4475-BB39-36189ADBD45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Line 4"/>
          <p:cNvSpPr>
            <a:spLocks noChangeShapeType="1"/>
          </p:cNvSpPr>
          <p:nvPr userDrawn="1"/>
        </p:nvSpPr>
        <p:spPr bwMode="auto">
          <a:xfrm>
            <a:off x="0" y="6669088"/>
            <a:ext cx="9144000" cy="0"/>
          </a:xfrm>
          <a:prstGeom prst="line">
            <a:avLst/>
          </a:prstGeom>
          <a:noFill/>
          <a:ln w="1016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24624"/>
            <a:ext cx="9144000" cy="0"/>
          </a:xfrm>
          <a:prstGeom prst="line">
            <a:avLst/>
          </a:prstGeom>
          <a:noFill/>
          <a:ln w="101600">
            <a:solidFill>
              <a:srgbClr val="33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図 11" descr="ロゴ, アイコン&#10;&#10;自動的に生成された説明">
            <a:extLst>
              <a:ext uri="{FF2B5EF4-FFF2-40B4-BE49-F238E27FC236}">
                <a16:creationId xmlns:a16="http://schemas.microsoft.com/office/drawing/2014/main" id="{80566DDA-D837-CB75-8180-8DD3E7EAB6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5" y="106396"/>
            <a:ext cx="572270" cy="54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1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ABD19-9195-4363-8318-BA39D93C5E9F}" type="datetime1">
              <a:rPr lang="ja-JP" altLang="en-US" smtClean="0"/>
              <a:t>2022/9/12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5D4F2-E820-40FF-8353-172C361A32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0" y="6669088"/>
            <a:ext cx="9144000" cy="0"/>
          </a:xfrm>
          <a:prstGeom prst="line">
            <a:avLst/>
          </a:prstGeom>
          <a:noFill/>
          <a:ln w="1016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" name="Line 5"/>
          <p:cNvSpPr>
            <a:spLocks noChangeShapeType="1"/>
          </p:cNvSpPr>
          <p:nvPr userDrawn="1"/>
        </p:nvSpPr>
        <p:spPr bwMode="auto">
          <a:xfrm>
            <a:off x="0" y="6524624"/>
            <a:ext cx="9144000" cy="0"/>
          </a:xfrm>
          <a:prstGeom prst="line">
            <a:avLst/>
          </a:prstGeom>
          <a:noFill/>
          <a:ln w="101600">
            <a:solidFill>
              <a:srgbClr val="33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6" name="図 15" descr="ロゴ, アイコン&#10;&#10;自動的に生成された説明">
            <a:extLst>
              <a:ext uri="{FF2B5EF4-FFF2-40B4-BE49-F238E27FC236}">
                <a16:creationId xmlns:a16="http://schemas.microsoft.com/office/drawing/2014/main" id="{4BF8302E-088C-3AE5-1844-B6D8E2E9CE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5" y="106396"/>
            <a:ext cx="572270" cy="54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7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fld id="{0B50F402-1B26-46F2-B6F2-B6A9059B7917}" type="datetime1">
              <a:rPr lang="ja-JP" altLang="en-US" smtClean="0"/>
              <a:t>2022/9/12</a:t>
            </a:fld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 b="0">
                <a:ea typeface="+mn-ea"/>
              </a:defRPr>
            </a:lvl1pPr>
          </a:lstStyle>
          <a:p>
            <a:pPr>
              <a:defRPr/>
            </a:pPr>
            <a:fld id="{E56844A3-BADD-4878-A3FA-5B1A0CC466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61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umweltbundesamt.at/fileadmin/site/publikationen/rep0775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weltbundesamt.at/fileadmin/site/publikationen/rep0775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weltbundesamt.at/fileadmin/site/publikationen/rep0775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weltbundesamt.at/fileadmin/site/publikationen/rep0775.pdf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sns.gov.ua/" TargetMode="External"/><Relationship Id="rId13" Type="http://schemas.openxmlformats.org/officeDocument/2006/relationships/hyperlink" Target="http://www.kinr.kiev.ua/" TargetMode="External"/><Relationship Id="rId18" Type="http://schemas.openxmlformats.org/officeDocument/2006/relationships/hyperlink" Target="https://ukrenergymachines.com/en" TargetMode="External"/><Relationship Id="rId3" Type="http://schemas.openxmlformats.org/officeDocument/2006/relationships/hyperlink" Target="https://chnpp.gov.ua/ua/" TargetMode="External"/><Relationship Id="rId7" Type="http://schemas.openxmlformats.org/officeDocument/2006/relationships/hyperlink" Target="https://mineco.gov.ua/" TargetMode="External"/><Relationship Id="rId12" Type="http://schemas.openxmlformats.org/officeDocument/2006/relationships/hyperlink" Target="http://www.chornobyl.net/" TargetMode="External"/><Relationship Id="rId17" Type="http://schemas.openxmlformats.org/officeDocument/2006/relationships/hyperlink" Target="https://www.nas.gov.ua/" TargetMode="External"/><Relationship Id="rId2" Type="http://schemas.openxmlformats.org/officeDocument/2006/relationships/hyperlink" Target="http://www.energoatom.com.ua/ua/" TargetMode="External"/><Relationship Id="rId16" Type="http://schemas.openxmlformats.org/officeDocument/2006/relationships/hyperlink" Target="http://www.energoproekt.com.ua/" TargetMode="External"/><Relationship Id="rId20" Type="http://schemas.openxmlformats.org/officeDocument/2006/relationships/hyperlink" Target="http://www.hartron.com.u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v.gov.ua/" TargetMode="External"/><Relationship Id="rId11" Type="http://schemas.openxmlformats.org/officeDocument/2006/relationships/hyperlink" Target="https://sstc.ua/" TargetMode="External"/><Relationship Id="rId5" Type="http://schemas.openxmlformats.org/officeDocument/2006/relationships/hyperlink" Target="http://www.snrc.gov.ua/" TargetMode="External"/><Relationship Id="rId15" Type="http://schemas.openxmlformats.org/officeDocument/2006/relationships/hyperlink" Target="https://kiep.co/" TargetMode="External"/><Relationship Id="rId10" Type="http://schemas.openxmlformats.org/officeDocument/2006/relationships/hyperlink" Target="http://www.insc.gov.ua/" TargetMode="External"/><Relationship Id="rId19" Type="http://schemas.openxmlformats.org/officeDocument/2006/relationships/hyperlink" Target="https://aem.zp.ua/" TargetMode="External"/><Relationship Id="rId4" Type="http://schemas.openxmlformats.org/officeDocument/2006/relationships/hyperlink" Target="https://ua.energy/" TargetMode="External"/><Relationship Id="rId9" Type="http://schemas.openxmlformats.org/officeDocument/2006/relationships/hyperlink" Target="https://dazv.gov.ua/" TargetMode="External"/><Relationship Id="rId14" Type="http://schemas.openxmlformats.org/officeDocument/2006/relationships/hyperlink" Target="https://www.kipt.kharkov.ua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104" y="2130423"/>
            <a:ext cx="7772400" cy="1470025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ウクライナの原子力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（一社）日本原子力産業協会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情報・コミュニケーション部</a:t>
            </a:r>
          </a:p>
        </p:txBody>
      </p:sp>
      <p:pic>
        <p:nvPicPr>
          <p:cNvPr id="4" name="Picture 2" descr="ウクライナ国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160" y="2492896"/>
            <a:ext cx="754831" cy="55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518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2293428" y="144834"/>
            <a:ext cx="453650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ja-JP" altLang="en-US" b="1" dirty="0"/>
              <a:t>ウクライナの原子力開発② </a:t>
            </a:r>
          </a:p>
        </p:txBody>
      </p:sp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192644" y="689560"/>
            <a:ext cx="7907747" cy="363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400" baseline="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aseline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ウクライナ危機（</a:t>
            </a:r>
            <a:r>
              <a:rPr lang="en-US" altLang="ja-JP" sz="1800" baseline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2014</a:t>
            </a:r>
            <a:r>
              <a:rPr lang="ja-JP" altLang="en-US" sz="1800" baseline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年初頭）→ロシアへの依存脱却に向けた取組が加速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92645" y="1133443"/>
            <a:ext cx="8781591" cy="271458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800" b="1" u="sng" baseline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2014</a:t>
            </a:r>
            <a:r>
              <a:rPr lang="ja-JP" altLang="en-US" sz="1600" b="1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endParaRPr lang="en-US" altLang="ja-JP" sz="1600" b="1" baseline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ja-JP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</a:t>
            </a:r>
            <a:r>
              <a:rPr lang="ja-JP" altLang="en-US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en-US" altLang="ja-JP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600" b="1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ロシア、クリミアをロシアに編入</a:t>
            </a:r>
            <a:endParaRPr lang="en-US" altLang="ja-JP" sz="1600" b="1" baseline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ja-JP" sz="400" baseline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ja-JP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en-US" altLang="ja-JP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ja-JP" altLang="en-US" sz="1600" b="1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米</a:t>
            </a:r>
            <a:r>
              <a:rPr lang="en-US" altLang="ja-JP" sz="1600" b="1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WH</a:t>
            </a:r>
            <a:r>
              <a:rPr lang="ja-JP" altLang="en-US" sz="1600" b="1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社</a:t>
            </a:r>
            <a:r>
              <a:rPr lang="ja-JP" altLang="en-US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、エネルゴアトムへの</a:t>
            </a:r>
            <a:r>
              <a:rPr lang="ja-JP" altLang="en-US" sz="1600" b="1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燃料供給</a:t>
            </a:r>
            <a:r>
              <a:rPr lang="ja-JP" altLang="en-US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契約（</a:t>
            </a:r>
            <a:r>
              <a:rPr lang="en-US" altLang="ja-JP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2008</a:t>
            </a:r>
            <a:r>
              <a:rPr lang="ja-JP" altLang="en-US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年締結）を</a:t>
            </a:r>
            <a:r>
              <a:rPr lang="en-US" altLang="ja-JP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2020</a:t>
            </a:r>
            <a:r>
              <a:rPr lang="ja-JP" altLang="en-US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年まで</a:t>
            </a:r>
            <a:r>
              <a:rPr lang="en-US" altLang="ja-JP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年間延長すると発表。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その後、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2025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年まで契約延長（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2018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月）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→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月現在、ウクライナの原子炉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基のうち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基（南ウクライナ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2, 3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とザポリー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ジャ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1,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3, 4, 5, 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リウネ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）が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WH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社の燃料を使用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ja-JP" sz="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ja-JP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26</a:t>
            </a:r>
            <a:r>
              <a:rPr lang="ja-JP" altLang="en-US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en-US" altLang="ja-JP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ja-JP" altLang="en-US" sz="1600" b="1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使用済燃料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集中中間</a:t>
            </a:r>
            <a:r>
              <a:rPr lang="ja-JP" altLang="en-US" sz="1600" b="1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貯蔵施設</a:t>
            </a:r>
            <a:r>
              <a:rPr lang="ja-JP" altLang="en-US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CSFSF)</a:t>
            </a:r>
            <a:r>
              <a:rPr lang="ja-JP" altLang="en-US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の建設開始</a:t>
            </a:r>
            <a:r>
              <a:rPr lang="en-US" altLang="ja-JP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@</a:t>
            </a:r>
            <a:r>
              <a:rPr lang="ja-JP" altLang="en-US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チョルノービリ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立入禁止区域。</a:t>
            </a:r>
            <a:r>
              <a:rPr lang="ja-JP" altLang="en-US" sz="1600" b="1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米ホルテック・インターナショナル社</a:t>
            </a:r>
            <a:r>
              <a:rPr lang="ja-JP" altLang="en-US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が受注。ザポリージャ以外の全発電所の使用済燃料貯蔵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→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月操業開始。操業により、ロシアへの年間支払い約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億㌦を節約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2015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ウクライナ議会、</a:t>
            </a:r>
            <a:r>
              <a:rPr lang="ja-JP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フメルニツキ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ー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3, 4</a:t>
            </a:r>
            <a:r>
              <a:rPr lang="ja-JP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号機完成に関する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ロシア</a:t>
            </a:r>
            <a:r>
              <a:rPr lang="ja-JP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との政府間協定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を無効にする法案を可決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ja-JP" sz="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ロシアへの使用済燃料供給契約を終了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825223" y="6197433"/>
            <a:ext cx="3204864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写真</a:t>
            </a:r>
            <a:r>
              <a:rPr lang="en-US" altLang="ja-JP" sz="105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WH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社スウェーデン</a:t>
            </a:r>
            <a:endParaRPr lang="en-US" altLang="ja-JP" sz="1050" baseline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スライド番号プレースホルダー 3"/>
          <p:cNvSpPr txBox="1">
            <a:spLocks/>
          </p:cNvSpPr>
          <p:nvPr/>
        </p:nvSpPr>
        <p:spPr bwMode="auto">
          <a:xfrm>
            <a:off x="8604448" y="178868"/>
            <a:ext cx="425639" cy="43186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9pPr>
          </a:lstStyle>
          <a:p>
            <a:pPr algn="ctr">
              <a:defRPr/>
            </a:pPr>
            <a:fld id="{02BE8352-3980-4E22-A201-FD073735698B}" type="slidenum">
              <a:rPr lang="en-US" altLang="ja-JP" sz="2000" smtClean="0"/>
              <a:pPr algn="ctr">
                <a:defRPr/>
              </a:pPr>
              <a:t>9</a:t>
            </a:fld>
            <a:endParaRPr lang="en-US" altLang="ja-JP" sz="2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44" y="3933056"/>
            <a:ext cx="8781592" cy="2235200"/>
          </a:xfrm>
          <a:prstGeom prst="rect">
            <a:avLst/>
          </a:prstGeom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559979" y="6165304"/>
            <a:ext cx="3884229" cy="35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5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スウェーデンにある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WH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社ベステロース燃料工場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5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BWR</a:t>
            </a:r>
            <a:r>
              <a:rPr lang="ja-JP" altLang="en-US" sz="105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lang="en-US" altLang="ja-JP" sz="105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PWR</a:t>
            </a:r>
            <a:r>
              <a:rPr lang="ja-JP" altLang="en-US" sz="105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向け燃料だけでなく、</a:t>
            </a:r>
            <a:r>
              <a:rPr lang="en-US" altLang="ja-JP" sz="105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VVER</a:t>
            </a:r>
            <a:r>
              <a:rPr lang="ja-JP" altLang="en-US" sz="105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燃料も製造</a:t>
            </a:r>
            <a:endParaRPr lang="en-US" altLang="ja-JP" sz="1050" baseline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7563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3"/>
          <p:cNvSpPr txBox="1">
            <a:spLocks/>
          </p:cNvSpPr>
          <p:nvPr/>
        </p:nvSpPr>
        <p:spPr bwMode="auto">
          <a:xfrm>
            <a:off x="8532440" y="178868"/>
            <a:ext cx="497647" cy="43186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9pPr>
          </a:lstStyle>
          <a:p>
            <a:pPr algn="ctr">
              <a:defRPr/>
            </a:pPr>
            <a:fld id="{02BE8352-3980-4E22-A201-FD073735698B}" type="slidenum">
              <a:rPr lang="en-US" altLang="ja-JP" sz="2000" smtClean="0"/>
              <a:pPr algn="ctr">
                <a:defRPr/>
              </a:pPr>
              <a:t>10</a:t>
            </a:fld>
            <a:endParaRPr lang="en-US" altLang="ja-JP" sz="2000" dirty="0"/>
          </a:p>
        </p:txBody>
      </p:sp>
      <p:sp>
        <p:nvSpPr>
          <p:cNvPr id="8" name="正方形/長方形 7"/>
          <p:cNvSpPr/>
          <p:nvPr/>
        </p:nvSpPr>
        <p:spPr>
          <a:xfrm>
            <a:off x="971600" y="147991"/>
            <a:ext cx="763284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ja-JP" altLang="en-US" b="1" dirty="0"/>
              <a:t>使用済燃料集中中間貯蔵施設（</a:t>
            </a:r>
            <a:r>
              <a:rPr lang="en-US" altLang="ja-JP" b="1" dirty="0"/>
              <a:t>CSFSF</a:t>
            </a:r>
            <a:r>
              <a:rPr lang="ja-JP" altLang="en-US" b="1" dirty="0"/>
              <a:t>）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42792" y="702334"/>
            <a:ext cx="8781591" cy="7940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en-US" altLang="ja-JP" sz="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ja-JP" sz="500" baseline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lvl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ザポリージャ以外の全原子力発電所（リウネ、南ウクライナ、フメルニツキ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―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）の使用済燃料は、チョルノービリ立入禁止区域内に立地する使用済燃料集中中間貯蔵施設（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CSFSF)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で保管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242433" y="1628800"/>
            <a:ext cx="8772863" cy="1489639"/>
            <a:chOff x="4495149" y="1393818"/>
            <a:chExt cx="4675931" cy="2117743"/>
          </a:xfrm>
        </p:grpSpPr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4495149" y="1393818"/>
              <a:ext cx="4644007" cy="21177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ja-JP" sz="800" b="1" u="sng" baseline="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eaLnBrk="1" hangingPunct="1">
                <a:spcBef>
                  <a:spcPct val="0"/>
                </a:spcBef>
                <a:buNone/>
              </a:pPr>
              <a:endParaRPr lang="en-US" altLang="ja-JP" sz="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＜使用済燃料集中中間貯蔵施設（乾式）＞</a:t>
              </a:r>
              <a:endPara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ja-JP" altLang="en-US" sz="14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貯蔵容量：</a:t>
              </a:r>
              <a:r>
                <a:rPr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16,529</a:t>
              </a: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体（使用済燃料集合体、</a:t>
              </a:r>
              <a:r>
                <a:rPr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VVER-1000</a:t>
              </a: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：</a:t>
              </a:r>
              <a:r>
                <a:rPr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12,010</a:t>
              </a: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体、</a:t>
              </a:r>
              <a:r>
                <a:rPr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VVER-440</a:t>
              </a: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：</a:t>
              </a:r>
              <a:r>
                <a:rPr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4,519</a:t>
              </a: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体）</a:t>
              </a:r>
              <a:r>
                <a:rPr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</a:p>
            <a:p>
              <a:pPr>
                <a:buNone/>
              </a:pPr>
              <a:r>
                <a:rPr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 </a:t>
              </a: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HI-STORM</a:t>
              </a: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キャニスター（</a:t>
              </a:r>
              <a:r>
                <a:rPr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458</a:t>
              </a: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基）</a:t>
              </a:r>
              <a:endPara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2021</a:t>
              </a: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r>
                <a:rPr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8</a:t>
              </a: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月～操業開始、</a:t>
              </a:r>
              <a:r>
                <a:rPr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2022</a:t>
              </a: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r>
                <a:rPr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</a:t>
              </a: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月本格操業の認可取得</a:t>
              </a:r>
              <a:endPara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米ホルテック・インターナショナル社が技術協力</a:t>
              </a:r>
              <a:endPara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操業期間：</a:t>
              </a:r>
              <a:r>
                <a:rPr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100</a:t>
              </a: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　</a:t>
              </a:r>
              <a:endParaRPr lang="en-US" altLang="ja-JP" sz="1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4" name="角丸四角形 13"/>
            <p:cNvSpPr/>
            <p:nvPr/>
          </p:nvSpPr>
          <p:spPr bwMode="auto">
            <a:xfrm>
              <a:off x="4495149" y="1393818"/>
              <a:ext cx="4675931" cy="2088231"/>
            </a:xfrm>
            <a:prstGeom prst="round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717550" marR="0" indent="-717550" algn="l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pitchFamily="49" charset="-128"/>
              </a:endParaRPr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7879676" y="6154710"/>
            <a:ext cx="1228828" cy="229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図：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KIEP</a:t>
            </a:r>
            <a:endParaRPr lang="en-US" altLang="ja-JP" sz="105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hlinkClick r:id="rId2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33" y="3284984"/>
            <a:ext cx="8772863" cy="282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80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3"/>
          <p:cNvSpPr txBox="1">
            <a:spLocks/>
          </p:cNvSpPr>
          <p:nvPr/>
        </p:nvSpPr>
        <p:spPr bwMode="auto">
          <a:xfrm>
            <a:off x="8532440" y="44624"/>
            <a:ext cx="497647" cy="43186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9pPr>
          </a:lstStyle>
          <a:p>
            <a:pPr algn="ctr">
              <a:defRPr/>
            </a:pPr>
            <a:fld id="{02BE8352-3980-4E22-A201-FD073735698B}" type="slidenum">
              <a:rPr lang="en-US" altLang="ja-JP" sz="2000" smtClean="0"/>
              <a:pPr algn="ctr">
                <a:defRPr/>
              </a:pPr>
              <a:t>11</a:t>
            </a:fld>
            <a:endParaRPr lang="en-US" altLang="ja-JP" sz="2000" dirty="0"/>
          </a:p>
        </p:txBody>
      </p:sp>
      <p:sp>
        <p:nvSpPr>
          <p:cNvPr id="8" name="正方形/長方形 7"/>
          <p:cNvSpPr/>
          <p:nvPr/>
        </p:nvSpPr>
        <p:spPr>
          <a:xfrm>
            <a:off x="821527" y="127562"/>
            <a:ext cx="763284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ja-JP" altLang="en-US" b="1" dirty="0"/>
              <a:t>ザポリージャ原子力発電所の乾式使用済燃料貯蔵施設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74860" y="684448"/>
            <a:ext cx="8781591" cy="15204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600" b="1" u="sng" baseline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ウクライナは原則、オープンサイクル政策を採用。使用済燃料は処分前に少なくとも</a:t>
            </a:r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年間保管の方針（暫くは、“</a:t>
            </a:r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Wait 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＆ </a:t>
            </a:r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See”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のスタンス）</a:t>
            </a:r>
            <a:endParaRPr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ja-JP" sz="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lvl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使用済燃料はこれまでロシアに移送（</a:t>
            </a:r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VVER-1000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の燃料はクラスノヤルスク・ジェレズノゴルスクの鉱業化学コンビナートで貯蔵。</a:t>
            </a:r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VVER-440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の燃料はチェリャビンスク・マヤク再処理工場で貯蔵、再処理）。再処理後、高レベル放射性廃棄物はガラス固化体で返還。ザポリージャ以外の全原子力発電所の使用済燃料は今後、</a:t>
            </a:r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月から操業が開始されたチョルノービリ立入禁止区域内に立地する使用済燃料集中中間貯蔵施設（</a:t>
            </a:r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CSFSF)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で保管</a:t>
            </a:r>
            <a:endParaRPr lang="en-US" altLang="ja-JP" sz="1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251520" y="2264215"/>
            <a:ext cx="8784976" cy="1524825"/>
            <a:chOff x="4499992" y="2226810"/>
            <a:chExt cx="4682387" cy="2167766"/>
          </a:xfrm>
        </p:grpSpPr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4538372" y="2226810"/>
              <a:ext cx="4644007" cy="21177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ja-JP" sz="800" b="1" u="sng" baseline="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eaLnBrk="1" hangingPunct="1">
                <a:spcBef>
                  <a:spcPct val="0"/>
                </a:spcBef>
                <a:buNone/>
              </a:pPr>
              <a:endParaRPr lang="en-US" altLang="ja-JP" sz="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＜ザポリージャ原子力発電所の乾式使用済燃料貯蔵施設＞</a:t>
              </a:r>
              <a:endPara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ja-JP" altLang="en-US" sz="14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貯蔵容量：</a:t>
              </a:r>
              <a:r>
                <a:rPr lang="en-US" altLang="ja-JP" sz="14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144</a:t>
              </a:r>
              <a:r>
                <a:rPr lang="ja-JP" altLang="en-US" sz="14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トン</a:t>
              </a:r>
              <a:r>
                <a:rPr lang="en-US" altLang="ja-JP" sz="14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×380</a:t>
              </a:r>
              <a:r>
                <a:rPr lang="ja-JP" altLang="en-US" sz="14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基の換気式貯蔵キャスク（</a:t>
              </a:r>
              <a:r>
                <a:rPr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VSC-24</a:t>
              </a: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）</a:t>
              </a:r>
              <a:r>
                <a:rPr lang="ja-JP" altLang="en-US" sz="12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</a:t>
              </a:r>
              <a:r>
                <a:rPr lang="en-US" altLang="ja-JP" sz="12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r>
                <a:rPr lang="ja-JP" altLang="en-US" sz="12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基あたり使用済燃料集合体</a:t>
              </a:r>
              <a:r>
                <a:rPr lang="en-US" altLang="ja-JP" sz="12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24</a:t>
              </a:r>
              <a:r>
                <a:rPr lang="ja-JP" altLang="en-US" sz="12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体収容）</a:t>
              </a:r>
              <a:endParaRPr lang="en-US" altLang="ja-JP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en-US" altLang="ja-JP" sz="14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2001</a:t>
              </a:r>
              <a:r>
                <a:rPr lang="ja-JP" altLang="en-US" sz="14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r>
                <a:rPr lang="en-US" altLang="ja-JP" sz="14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7</a:t>
              </a:r>
              <a:r>
                <a:rPr lang="ja-JP" altLang="en-US" sz="14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月：パイロット操業認可取得</a:t>
              </a:r>
              <a:endParaRPr lang="en-US" altLang="ja-JP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en-US" altLang="ja-JP" sz="14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2004</a:t>
              </a:r>
              <a:r>
                <a:rPr lang="ja-JP" altLang="en-US" sz="14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r>
                <a:rPr lang="en-US" altLang="ja-JP" sz="14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8</a:t>
              </a:r>
              <a:r>
                <a:rPr lang="ja-JP" altLang="en-US" sz="14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月～第</a:t>
              </a:r>
              <a:r>
                <a:rPr lang="en-US" altLang="ja-JP" sz="14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r>
                <a:rPr lang="ja-JP" altLang="en-US" sz="14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期（</a:t>
              </a:r>
              <a:r>
                <a:rPr lang="en-US" altLang="ja-JP" sz="14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100</a:t>
              </a:r>
              <a:r>
                <a:rPr lang="ja-JP" altLang="en-US" sz="14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基のキャスク）操業開始。</a:t>
              </a:r>
              <a:r>
                <a:rPr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2022</a:t>
              </a: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r>
                <a:rPr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8</a:t>
              </a: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月現在、</a:t>
              </a:r>
              <a:r>
                <a:rPr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174</a:t>
              </a: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基のキャスク収容</a:t>
              </a:r>
              <a:endPara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ja-JP" altLang="en-US" sz="14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米デューク・エンジニアリング＆サービス社の技術協力による設計　</a:t>
              </a:r>
              <a:endParaRPr lang="en-US" altLang="ja-JP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ja-JP" altLang="en-US" sz="14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操業期間：</a:t>
              </a:r>
              <a:r>
                <a:rPr lang="en-US" altLang="ja-JP" sz="14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50</a:t>
              </a:r>
              <a:r>
                <a:rPr lang="ja-JP" altLang="en-US" sz="14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年間（最大</a:t>
              </a:r>
              <a:r>
                <a:rPr lang="en-US" altLang="ja-JP" sz="14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100</a:t>
              </a:r>
              <a:r>
                <a:rPr lang="ja-JP" altLang="en-US" sz="14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年間まで延長）</a:t>
              </a:r>
              <a:endParaRPr lang="en-US" altLang="ja-JP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4" name="角丸四角形 13"/>
            <p:cNvSpPr/>
            <p:nvPr/>
          </p:nvSpPr>
          <p:spPr bwMode="auto">
            <a:xfrm>
              <a:off x="4499992" y="2306344"/>
              <a:ext cx="4675931" cy="2088232"/>
            </a:xfrm>
            <a:prstGeom prst="round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717550" marR="0" indent="-717550" algn="l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pitchFamily="49" charset="-128"/>
              </a:endParaRPr>
            </a:p>
          </p:txBody>
        </p:sp>
      </p:grpSp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945" y="3884862"/>
            <a:ext cx="4185193" cy="2609803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7879676" y="6514928"/>
            <a:ext cx="1228828" cy="22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写真：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UATOM</a:t>
            </a:r>
            <a:endParaRPr lang="en-US" altLang="ja-JP" sz="105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hlinkClick r:id="rId3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864506"/>
            <a:ext cx="4185193" cy="26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08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3"/>
          <p:cNvSpPr txBox="1">
            <a:spLocks/>
          </p:cNvSpPr>
          <p:nvPr/>
        </p:nvSpPr>
        <p:spPr bwMode="auto">
          <a:xfrm>
            <a:off x="8460432" y="178868"/>
            <a:ext cx="569655" cy="43186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9pPr>
          </a:lstStyle>
          <a:p>
            <a:pPr algn="ctr">
              <a:defRPr/>
            </a:pPr>
            <a:fld id="{02BE8352-3980-4E22-A201-FD073735698B}" type="slidenum">
              <a:rPr lang="en-US" altLang="ja-JP" sz="2000" smtClean="0"/>
              <a:pPr algn="ctr">
                <a:defRPr/>
              </a:pPr>
              <a:t>12</a:t>
            </a:fld>
            <a:endParaRPr lang="en-US" altLang="ja-JP" sz="2000" dirty="0"/>
          </a:p>
        </p:txBody>
      </p:sp>
      <p:sp>
        <p:nvSpPr>
          <p:cNvPr id="8" name="正方形/長方形 7"/>
          <p:cNvSpPr/>
          <p:nvPr/>
        </p:nvSpPr>
        <p:spPr>
          <a:xfrm>
            <a:off x="817141" y="222930"/>
            <a:ext cx="763284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ja-JP" altLang="en-US" b="1" dirty="0"/>
              <a:t>ザポリージャ原子力発電所の施設立地図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836712"/>
            <a:ext cx="8280919" cy="5480835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339752" y="6283257"/>
            <a:ext cx="6384454" cy="488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図：オーストリア連邦環境庁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”</a:t>
            </a:r>
            <a:r>
              <a:rPr lang="en-US" altLang="ja-JP" sz="1050" dirty="0"/>
              <a:t>NPP </a:t>
            </a:r>
            <a:r>
              <a:rPr lang="en-US" altLang="ja-JP" sz="1050" dirty="0" err="1"/>
              <a:t>Zaporizhzhya</a:t>
            </a:r>
            <a:r>
              <a:rPr lang="en-US" altLang="ja-JP" sz="1050" dirty="0"/>
              <a:t> Expert Statement Lifetime Extension EIA</a:t>
            </a:r>
            <a:r>
              <a:rPr lang="en-US" altLang="ja-JP" sz="1050" dirty="0">
                <a:hlinkClick r:id="rId3"/>
              </a:rPr>
              <a:t>”</a:t>
            </a:r>
          </a:p>
          <a:p>
            <a:pPr algn="r"/>
            <a:endParaRPr lang="en-US" altLang="ja-JP" sz="1050" dirty="0">
              <a:hlinkClick r:id="rId3"/>
            </a:endParaRPr>
          </a:p>
          <a:p>
            <a:pPr algn="r"/>
            <a:endParaRPr lang="en-US" altLang="ja-JP" sz="105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991953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7"/>
            <a:ext cx="8424936" cy="4976885"/>
          </a:xfrm>
          <a:prstGeom prst="rect">
            <a:avLst/>
          </a:prstGeom>
        </p:spPr>
      </p:pic>
      <p:sp>
        <p:nvSpPr>
          <p:cNvPr id="6" name="スライド番号プレースホルダー 3"/>
          <p:cNvSpPr txBox="1">
            <a:spLocks/>
          </p:cNvSpPr>
          <p:nvPr/>
        </p:nvSpPr>
        <p:spPr bwMode="auto">
          <a:xfrm>
            <a:off x="8460432" y="178868"/>
            <a:ext cx="569655" cy="43186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9pPr>
          </a:lstStyle>
          <a:p>
            <a:pPr algn="ctr">
              <a:defRPr/>
            </a:pPr>
            <a:fld id="{02BE8352-3980-4E22-A201-FD073735698B}" type="slidenum">
              <a:rPr lang="en-US" altLang="ja-JP" sz="2000" smtClean="0"/>
              <a:pPr algn="ctr">
                <a:defRPr/>
              </a:pPr>
              <a:t>13</a:t>
            </a:fld>
            <a:endParaRPr lang="en-US" altLang="ja-JP" sz="2000" dirty="0"/>
          </a:p>
        </p:txBody>
      </p:sp>
      <p:sp>
        <p:nvSpPr>
          <p:cNvPr id="8" name="正方形/長方形 7"/>
          <p:cNvSpPr/>
          <p:nvPr/>
        </p:nvSpPr>
        <p:spPr>
          <a:xfrm>
            <a:off x="817141" y="222930"/>
            <a:ext cx="763284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ja-JP" altLang="en-US" b="1" dirty="0"/>
              <a:t>ザポリージャ原子力発電所と同タイプ</a:t>
            </a:r>
            <a:endParaRPr lang="en-US" altLang="ja-JP" b="1" dirty="0"/>
          </a:p>
          <a:p>
            <a:pPr algn="ctr" eaLnBrk="0" hangingPunct="0"/>
            <a:r>
              <a:rPr lang="ja-JP" altLang="en-US" b="1" dirty="0"/>
              <a:t>（</a:t>
            </a:r>
            <a:r>
              <a:rPr lang="en-US" altLang="ja-JP" b="1" dirty="0"/>
              <a:t>VVER-1000/V-320</a:t>
            </a:r>
            <a:r>
              <a:rPr lang="ja-JP" altLang="en-US" b="1" dirty="0"/>
              <a:t>）のプラント断面図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203848" y="6253079"/>
            <a:ext cx="5448350" cy="22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図：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財）原子力安全研究協会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”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旧ソ連型炉データブック（資料編）”（平成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月）</a:t>
            </a:r>
            <a:endParaRPr lang="en-US" altLang="ja-JP" sz="105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145510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483768" y="222930"/>
            <a:ext cx="450175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ja-JP" altLang="en-US" b="1" dirty="0"/>
              <a:t>最近の米国との主な原子力協力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57669" y="1313467"/>
            <a:ext cx="8781591" cy="51398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en-US" altLang="ja-JP" sz="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endParaRPr lang="en-US" altLang="ja-JP" sz="1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endParaRPr lang="en-US" altLang="ja-JP" sz="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＜最近の主な動き＞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2018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28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 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ホルテック・インターナショナル社ーエネルゴアトム、ホルテック社製</a:t>
            </a:r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SMR-160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の許認可・建設で覚書締結</a:t>
            </a:r>
            <a:endParaRPr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endParaRPr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2019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月：ホルテック社、</a:t>
            </a:r>
            <a:r>
              <a:rPr lang="ja-JP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ウクライナでの</a:t>
            </a:r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SMR-160</a:t>
            </a:r>
            <a:r>
              <a:rPr lang="ja-JP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展開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＠リウネ原子力発電所</a:t>
            </a:r>
            <a:r>
              <a:rPr lang="ja-JP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に向け、コンソーシアム・パートナーシップ（国際企業連合）を正式に結成</a:t>
            </a:r>
            <a:endParaRPr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＜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年＞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endParaRPr lang="en-US" altLang="ja-JP" sz="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endParaRPr lang="en-US" altLang="ja-JP" sz="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日：ホルテック社が建設した使用済燃料集中中間貯蔵施設（</a:t>
            </a:r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CSFSF)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完成を祝賀。ウクライナ・エネルギー大臣</a:t>
            </a:r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「エネルゴアトムは、使用済燃料の管理における隣国への依存から脱却するという、我が国が直面する最大の課題の</a:t>
            </a:r>
            <a:r>
              <a: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つを見事に克服した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endParaRPr lang="en-US" altLang="ja-JP" sz="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31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日：</a:t>
            </a:r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WH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社ーエネルゴアトム、ウクライナでの</a:t>
            </a:r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AP1000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複数基建設で協定締結</a:t>
            </a:r>
            <a:endParaRPr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endParaRPr lang="en-US" altLang="ja-JP" sz="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 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エネルゴアトムーニュースケール・パワー社、 ウクライナ</a:t>
            </a:r>
            <a:endParaRPr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</a:t>
            </a:r>
            <a:r>
              <a:rPr lang="ja-JP" altLang="en-US" sz="15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での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ニュースケール社製</a:t>
            </a:r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SMR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の建設可能性調査で</a:t>
            </a:r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MOU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締結</a:t>
            </a:r>
            <a:endParaRPr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endParaRPr lang="en-US" altLang="ja-JP" sz="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22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日：</a:t>
            </a:r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WH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社ーエネルゴアトム、フメルニツキー・サイトで</a:t>
            </a:r>
            <a:endParaRPr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  最初の</a:t>
            </a:r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AP1000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建設契約締結</a:t>
            </a:r>
            <a:endParaRPr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endParaRPr lang="en-US" altLang="ja-JP" sz="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日：米貿易開発庁、ウクライナ科学技術センターが</a:t>
            </a:r>
            <a:endParaRPr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  ニュースケール社製</a:t>
            </a:r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SMR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導入に向けて実施予定の分析調査に</a:t>
            </a:r>
            <a:endParaRPr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  技術支援金提供</a:t>
            </a:r>
            <a:endParaRPr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endParaRPr lang="en-US" altLang="ja-JP" sz="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＜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年＞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endParaRPr lang="en-US" altLang="ja-JP" sz="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　</a:t>
            </a:r>
            <a:r>
              <a:rPr lang="ja-JP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米</a:t>
            </a:r>
            <a:r>
              <a: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WH</a:t>
            </a:r>
            <a:r>
              <a:rPr lang="ja-JP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社</a:t>
            </a:r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、エネルゴアトムと</a:t>
            </a:r>
            <a:r>
              <a:rPr lang="ja-JP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追加契約</a:t>
            </a:r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1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  </a:t>
            </a:r>
            <a:r>
              <a:rPr lang="ja-JP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全基分の燃料調達と合計</a:t>
            </a:r>
            <a:r>
              <a: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基の</a:t>
            </a:r>
            <a:r>
              <a: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AP1000</a:t>
            </a:r>
            <a:r>
              <a:rPr lang="ja-JP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建設</a:t>
            </a:r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で合意</a:t>
            </a:r>
            <a:endParaRPr lang="en-US" altLang="ja-JP" sz="1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550405" y="6129828"/>
            <a:ext cx="1374698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写真</a:t>
            </a:r>
            <a:r>
              <a:rPr lang="en-US" altLang="ja-JP" sz="12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WH</a:t>
            </a:r>
            <a:r>
              <a:rPr lang="ja-JP" altLang="en-US" sz="12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社</a:t>
            </a:r>
            <a:endParaRPr lang="en-US" altLang="ja-JP" sz="1200" baseline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スライド番号プレースホルダー 3"/>
          <p:cNvSpPr txBox="1">
            <a:spLocks/>
          </p:cNvSpPr>
          <p:nvPr/>
        </p:nvSpPr>
        <p:spPr bwMode="auto">
          <a:xfrm>
            <a:off x="8532440" y="178868"/>
            <a:ext cx="497647" cy="43186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9pPr>
          </a:lstStyle>
          <a:p>
            <a:pPr algn="ctr">
              <a:defRPr/>
            </a:pPr>
            <a:fld id="{02BE8352-3980-4E22-A201-FD073735698B}" type="slidenum">
              <a:rPr lang="en-US" altLang="ja-JP" sz="2000" smtClean="0"/>
              <a:pPr algn="ctr">
                <a:defRPr/>
              </a:pPr>
              <a:t>14</a:t>
            </a:fld>
            <a:endParaRPr lang="en-US" altLang="ja-JP" sz="20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4293096"/>
            <a:ext cx="2517075" cy="1769935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1658" y="761959"/>
            <a:ext cx="8781591" cy="7571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n"/>
            </a:pPr>
            <a:endParaRPr lang="en-US" altLang="ja-JP" sz="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1450" indent="-171450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ウクライナは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2000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年代半ばから、ロシアへの依存を低減するため、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WH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社製の燃料を利用するなど、供給先の多様化を追求してきた。ウクライナは近年、核燃料や原子力サービス、原子炉技術の分野において米国と協力関係を深めている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2603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02013" y="44624"/>
            <a:ext cx="7352251" cy="411257"/>
          </a:xfrm>
        </p:spPr>
        <p:txBody>
          <a:bodyPr/>
          <a:lstStyle/>
          <a:p>
            <a:r>
              <a:rPr lang="ja-JP" altLang="en-US" sz="2200" b="1" kern="1200" dirty="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rPr>
              <a:t>欧州送電系統運用者ネットワーク（</a:t>
            </a:r>
            <a:r>
              <a:rPr lang="en-US" altLang="ja-JP" sz="2200" b="1" kern="1200" dirty="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rPr>
              <a:t>ENTSO-E</a:t>
            </a:r>
            <a:r>
              <a:rPr lang="ja-JP" altLang="en-US" sz="2200" b="1" kern="1200" dirty="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rPr>
              <a:t>）への接続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8" y="3645024"/>
            <a:ext cx="4190370" cy="2808312"/>
          </a:xfrm>
          <a:prstGeom prst="rect">
            <a:avLst/>
          </a:prstGeom>
        </p:spPr>
      </p:pic>
      <p:sp>
        <p:nvSpPr>
          <p:cNvPr id="12" name="楕円 11"/>
          <p:cNvSpPr/>
          <p:nvPr/>
        </p:nvSpPr>
        <p:spPr bwMode="auto">
          <a:xfrm>
            <a:off x="6708133" y="1772816"/>
            <a:ext cx="1608283" cy="187220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717550" marR="0" indent="-71755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pitchFamily="49" charset="-128"/>
            </a:endParaRPr>
          </a:p>
        </p:txBody>
      </p:sp>
      <p:sp>
        <p:nvSpPr>
          <p:cNvPr id="21" name="星 5 20"/>
          <p:cNvSpPr/>
          <p:nvPr/>
        </p:nvSpPr>
        <p:spPr bwMode="auto">
          <a:xfrm>
            <a:off x="6948264" y="2852936"/>
            <a:ext cx="370950" cy="196622"/>
          </a:xfrm>
          <a:prstGeom prst="star5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717550" marR="0" indent="-71755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pitchFamily="49" charset="-128"/>
            </a:endParaRPr>
          </a:p>
        </p:txBody>
      </p:sp>
      <p:sp>
        <p:nvSpPr>
          <p:cNvPr id="23" name="星 5 22"/>
          <p:cNvSpPr/>
          <p:nvPr/>
        </p:nvSpPr>
        <p:spPr bwMode="auto">
          <a:xfrm>
            <a:off x="6948264" y="2829034"/>
            <a:ext cx="914400" cy="1134924"/>
          </a:xfrm>
          <a:prstGeom prst="star5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717550" marR="0" indent="-71755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pitchFamily="49" charset="-128"/>
            </a:endParaRPr>
          </a:p>
        </p:txBody>
      </p:sp>
      <p:sp>
        <p:nvSpPr>
          <p:cNvPr id="26" name="スライド番号プレースホルダー 3"/>
          <p:cNvSpPr txBox="1">
            <a:spLocks/>
          </p:cNvSpPr>
          <p:nvPr/>
        </p:nvSpPr>
        <p:spPr bwMode="auto">
          <a:xfrm>
            <a:off x="8460432" y="44624"/>
            <a:ext cx="569655" cy="43186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9pPr>
          </a:lstStyle>
          <a:p>
            <a:pPr algn="ctr">
              <a:defRPr/>
            </a:pPr>
            <a:fld id="{02BE8352-3980-4E22-A201-FD073735698B}" type="slidenum">
              <a:rPr lang="en-US" altLang="ja-JP" sz="2000" smtClean="0"/>
              <a:pPr algn="ctr">
                <a:defRPr/>
              </a:pPr>
              <a:t>15</a:t>
            </a:fld>
            <a:endParaRPr lang="en-US" altLang="ja-JP" sz="2000" dirty="0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68927" y="578989"/>
            <a:ext cx="8661160" cy="28500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None/>
              <a:defRPr/>
            </a:pPr>
            <a:endParaRPr lang="en-US" altLang="ja-JP" sz="5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ウクライナとモルドバの国家電力システムは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日、欧州送電系統運用者ネットワーク（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ENTSO-E)</a:t>
            </a:r>
            <a:r>
              <a:rPr lang="ja-JP" altLang="en-US" sz="16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*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との電力系統との接続、同期化を開始（当初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年初めの予定が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年早まる）</a:t>
            </a:r>
          </a:p>
          <a:p>
            <a:pPr>
              <a:buNone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－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月：ウクレネルゴ（国営送電系統運用会社）、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ENTSO-E</a:t>
            </a:r>
            <a:r>
              <a:rPr lang="ja-JP" altLang="en-US" sz="1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への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ウクライナ加入に関する協定に署名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None/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－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24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日：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ENTSO-E 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との統合準備の一環として、ソ連時代からロシアとベラルーシの電力シ　ステムに接続していたウクライナの電力システムが離脱、動作試験実施。離脱の数時間後ロシアによるウクライナ侵攻開始、ウクライナの送電網を含むエネルギーインフラへの攻撃あり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None/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－　　　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27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日：ウクライナ、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ENTOS-E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との緊急接続を要請。翌日にはモルドバも接続要請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None/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－　　　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日：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ENTSO-E, 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ウクライナとモルドバの電力系統との接続・同期化を開始</a:t>
            </a:r>
          </a:p>
          <a:p>
            <a:pPr>
              <a:buNone/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－　　　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26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日：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ENTSO-E, 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ウクレネルゴをオブザーバーメンバーとして承認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None/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－　　　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日：ウクライナから欧州への電力輸出を開始～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None/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（ルーマニア、スロバキア、ポーランド、モルドバに供給）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691680" y="1133933"/>
            <a:ext cx="5572918" cy="27884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＊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ENTSO-E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は、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35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か国・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39 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のメンバーからなる欧州全域の系統運用者の団体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305" y="3622559"/>
            <a:ext cx="5004049" cy="2863147"/>
          </a:xfrm>
          <a:prstGeom prst="rect">
            <a:avLst/>
          </a:prstGeom>
        </p:spPr>
      </p:pic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5148064" y="3465810"/>
            <a:ext cx="3168352" cy="26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現在の欧州・ロシアの電力系統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2265683" y="6573310"/>
            <a:ext cx="1896315" cy="24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2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図</a:t>
            </a:r>
            <a:r>
              <a:rPr lang="en-US" altLang="ja-JP" sz="12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ja-JP" altLang="en-US" sz="12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ウクレネルゴ</a:t>
            </a:r>
            <a:endParaRPr lang="en-US" altLang="ja-JP" sz="1200" baseline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51520" y="3465810"/>
            <a:ext cx="4032448" cy="26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ウクライナの電力輸出能力（これまで）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7193039" y="6527784"/>
            <a:ext cx="1896315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2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図</a:t>
            </a:r>
            <a:r>
              <a:rPr lang="en-US" altLang="ja-JP" sz="12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METI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資料</a:t>
            </a:r>
            <a:endParaRPr lang="en-US" altLang="ja-JP" sz="1200" baseline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4736" y="611710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Burshtyn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火力、</a:t>
            </a:r>
            <a:r>
              <a:rPr lang="en-US" altLang="ja-JP" sz="1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Kalush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火力、</a:t>
            </a:r>
            <a:r>
              <a:rPr lang="en-US" altLang="ja-JP" sz="1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Tereblya-Rikskaya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水力を含むエネルギーエリア。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2002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月から欧州の電力系統と統一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9" name="直線矢印コネクタ 8"/>
          <p:cNvCxnSpPr/>
          <p:nvPr/>
        </p:nvCxnSpPr>
        <p:spPr bwMode="auto">
          <a:xfrm flipV="1">
            <a:off x="251520" y="5373216"/>
            <a:ext cx="576064" cy="635066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3491880" y="4339785"/>
            <a:ext cx="787745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MB=MW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328337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4410" y="168693"/>
            <a:ext cx="5095479" cy="442035"/>
          </a:xfrm>
        </p:spPr>
        <p:txBody>
          <a:bodyPr/>
          <a:lstStyle/>
          <a:p>
            <a:r>
              <a:rPr lang="ja-JP" altLang="en-US" sz="2400" b="1" kern="1200" dirty="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rPr>
              <a:t>チョルノービリ原子力発電所の現状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3528" y="836712"/>
            <a:ext cx="8568952" cy="124957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800" b="1" u="sng" baseline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事故を起こしたチョルノービリ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号機以外の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号機も全て閉鎖済、通常の廃止措置を実施中。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号機の使用済燃料は全て取り出し完了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endParaRPr lang="en-US" altLang="ja-JP" sz="3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2012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月、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号機の新シェルター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(New Safe Confinement, 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世界最大の可動式鋼鉄製構造物、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年間放射性物質を封じ込め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の起工式、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2019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月、新シェルターが稼働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endParaRPr lang="en-US" altLang="ja-JP" sz="3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ja-JP" altLang="en-US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最終的にはコンクリート製の石棺を解体し、炉内に残る</a:t>
            </a:r>
            <a:r>
              <a:rPr lang="en-US" altLang="ja-JP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200</a:t>
            </a:r>
            <a:r>
              <a:rPr lang="ja-JP" altLang="en-US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トンの燃料を除去する計画</a:t>
            </a:r>
            <a:endParaRPr lang="en-US" altLang="ja-JP" sz="1600" baseline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26" name="Picture 2" descr="Workers at Chernobyl site, present day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70502"/>
            <a:ext cx="5876925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-1349746" y="6287059"/>
            <a:ext cx="9073008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2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写真</a:t>
            </a:r>
            <a:r>
              <a:rPr lang="en-US" altLang="ja-JP" sz="12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EBRD</a:t>
            </a:r>
          </a:p>
        </p:txBody>
      </p:sp>
      <p:sp>
        <p:nvSpPr>
          <p:cNvPr id="12" name="スライド番号プレースホルダー 3"/>
          <p:cNvSpPr txBox="1">
            <a:spLocks/>
          </p:cNvSpPr>
          <p:nvPr/>
        </p:nvSpPr>
        <p:spPr bwMode="auto">
          <a:xfrm>
            <a:off x="8532440" y="178868"/>
            <a:ext cx="497647" cy="43186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9pPr>
          </a:lstStyle>
          <a:p>
            <a:pPr algn="ctr">
              <a:defRPr/>
            </a:pPr>
            <a:fld id="{02BE8352-3980-4E22-A201-FD073735698B}" type="slidenum">
              <a:rPr lang="en-US" altLang="ja-JP" sz="2000" smtClean="0"/>
              <a:pPr algn="ctr">
                <a:defRPr/>
              </a:pPr>
              <a:t>16</a:t>
            </a:fld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1558934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51720" y="100411"/>
            <a:ext cx="5404858" cy="442035"/>
          </a:xfrm>
        </p:spPr>
        <p:txBody>
          <a:bodyPr/>
          <a:lstStyle/>
          <a:p>
            <a:r>
              <a:rPr lang="ja-JP" altLang="en-US" sz="2400" b="1" kern="1200" dirty="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rPr>
              <a:t>チョルノービリ立入禁止区域内の施設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681029" y="6285278"/>
            <a:ext cx="1896315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2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図</a:t>
            </a:r>
            <a:r>
              <a:rPr lang="en-US" altLang="ja-JP" sz="12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ANS</a:t>
            </a:r>
          </a:p>
        </p:txBody>
      </p:sp>
      <p:sp>
        <p:nvSpPr>
          <p:cNvPr id="12" name="楕円 11"/>
          <p:cNvSpPr/>
          <p:nvPr/>
        </p:nvSpPr>
        <p:spPr bwMode="auto">
          <a:xfrm>
            <a:off x="6708133" y="1772816"/>
            <a:ext cx="1608283" cy="187220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717550" marR="0" indent="-71755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pitchFamily="49" charset="-128"/>
            </a:endParaRPr>
          </a:p>
        </p:txBody>
      </p:sp>
      <p:sp>
        <p:nvSpPr>
          <p:cNvPr id="21" name="星 5 20"/>
          <p:cNvSpPr/>
          <p:nvPr/>
        </p:nvSpPr>
        <p:spPr bwMode="auto">
          <a:xfrm>
            <a:off x="6948264" y="2852936"/>
            <a:ext cx="370950" cy="196622"/>
          </a:xfrm>
          <a:prstGeom prst="star5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717550" marR="0" indent="-71755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pitchFamily="49" charset="-128"/>
            </a:endParaRPr>
          </a:p>
        </p:txBody>
      </p:sp>
      <p:sp>
        <p:nvSpPr>
          <p:cNvPr id="23" name="星 5 22"/>
          <p:cNvSpPr/>
          <p:nvPr/>
        </p:nvSpPr>
        <p:spPr bwMode="auto">
          <a:xfrm>
            <a:off x="6948264" y="2829034"/>
            <a:ext cx="914400" cy="1134924"/>
          </a:xfrm>
          <a:prstGeom prst="star5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717550" marR="0" indent="-71755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pitchFamily="49" charset="-128"/>
            </a:endParaRPr>
          </a:p>
        </p:txBody>
      </p:sp>
      <p:sp>
        <p:nvSpPr>
          <p:cNvPr id="26" name="スライド番号プレースホルダー 3"/>
          <p:cNvSpPr txBox="1">
            <a:spLocks/>
          </p:cNvSpPr>
          <p:nvPr/>
        </p:nvSpPr>
        <p:spPr bwMode="auto">
          <a:xfrm>
            <a:off x="8460432" y="178868"/>
            <a:ext cx="569655" cy="43186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9pPr>
          </a:lstStyle>
          <a:p>
            <a:pPr algn="ctr">
              <a:defRPr/>
            </a:pPr>
            <a:fld id="{02BE8352-3980-4E22-A201-FD073735698B}" type="slidenum">
              <a:rPr lang="en-US" altLang="ja-JP" sz="2000" smtClean="0"/>
              <a:pPr algn="ctr">
                <a:defRPr/>
              </a:pPr>
              <a:t>17</a:t>
            </a:fld>
            <a:endParaRPr lang="en-US" altLang="ja-JP" sz="2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095" y="3522825"/>
            <a:ext cx="3759361" cy="2457822"/>
          </a:xfrm>
          <a:prstGeom prst="rect">
            <a:avLst/>
          </a:prstGeom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716016" y="6012895"/>
            <a:ext cx="4065882" cy="44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ja-JP" sz="12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ISF-2</a:t>
            </a:r>
            <a:r>
              <a:rPr lang="ja-JP" altLang="en-US" sz="12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1200" baseline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spcBef>
                <a:spcPct val="0"/>
              </a:spcBef>
              <a:buNone/>
            </a:pPr>
            <a:endParaRPr lang="en-US" altLang="ja-JP" sz="500" baseline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>
              <a:spcBef>
                <a:spcPct val="0"/>
              </a:spcBef>
              <a:buNone/>
            </a:pPr>
            <a:r>
              <a:rPr lang="ja-JP" altLang="en-US" sz="12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写真</a:t>
            </a:r>
            <a:r>
              <a:rPr lang="en-US" altLang="ja-JP" sz="12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ja-JP" altLang="en-US" sz="12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国家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専門企業チョルノービリ原子力発電所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68927" y="692696"/>
            <a:ext cx="8568952" cy="267150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None/>
              <a:defRPr/>
            </a:pPr>
            <a:endParaRPr lang="en-US" altLang="ja-JP" sz="5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n"/>
              <a:defRPr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チョルノービリ原子力発電所から半径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㎞圏内が今も立入禁止区域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None/>
              <a:defRPr/>
            </a:pPr>
            <a:endParaRPr lang="en-US" altLang="ja-JP" sz="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閉鎖されたチョルノービリ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号機の使用済燃料は現在、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湿式貯蔵施設（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ISF-1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で保管中。今後、発電所から数㎞離れた新たな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乾式貯蔵施設（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ISF-2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にて保管予定。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ISF-2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月、規制当局より操業認可取得、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月から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ISF-1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より使用済燃料の輸送開始。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月現在、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1,698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体の使用済燃料が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ISF-2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で保管。乾式貯蔵施設である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ISF-2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建設には、欧米各国やロシア、日本も資金援助。建設は米ホルテック社率いるコンソーシアムが担当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None/>
              <a:defRPr/>
            </a:pPr>
            <a:endParaRPr lang="en-US" altLang="ja-JP" sz="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n"/>
              <a:defRPr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その他、ザポリージャ以外の全原子力発電所の使用済燃料貯蔵を行う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使用済燃料集中中間貯蔵施設（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CSFSF) 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が立地</a:t>
            </a:r>
            <a:endParaRPr lang="en-US" altLang="ja-JP" sz="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n"/>
              <a:defRPr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チョルノービリから発生するその他の廃棄物は、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固体放射性廃棄物管理産業コンプレックス（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ISCRM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）他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にて受け入れ、処理、処分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710175" y="3563931"/>
            <a:ext cx="4248472" cy="2695198"/>
            <a:chOff x="142236" y="3140968"/>
            <a:chExt cx="3921830" cy="3199254"/>
          </a:xfrm>
        </p:grpSpPr>
        <p:pic>
          <p:nvPicPr>
            <p:cNvPr id="24" name="コンテンツ プレースホルダー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87635" y="3140968"/>
              <a:ext cx="3457575" cy="319925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" name="直線コネクタ 26"/>
            <p:cNvCxnSpPr>
              <a:endCxn id="31" idx="7"/>
            </p:cNvCxnSpPr>
            <p:nvPr/>
          </p:nvCxnSpPr>
          <p:spPr bwMode="auto">
            <a:xfrm flipH="1" flipV="1">
              <a:off x="2023551" y="4453295"/>
              <a:ext cx="971169" cy="195413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テキスト ボックス 27"/>
            <p:cNvSpPr txBox="1"/>
            <p:nvPr/>
          </p:nvSpPr>
          <p:spPr>
            <a:xfrm>
              <a:off x="2471910" y="4679747"/>
              <a:ext cx="1512168" cy="531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チョルノービリ</a:t>
              </a:r>
              <a:endParaRPr kumimoji="1"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原子力発電所</a:t>
              </a: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42236" y="4917174"/>
              <a:ext cx="1512168" cy="531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チョルノービリ</a:t>
              </a:r>
              <a:endParaRPr kumimoji="1"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立入禁止区域</a:t>
              </a: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2161705" y="3717032"/>
              <a:ext cx="1902361" cy="736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ja-JP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ポレーシェ国立放射線生態学保護区</a:t>
              </a:r>
              <a:r>
                <a:rPr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</a:t>
              </a:r>
              <a:endPara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（ベラルーシ内）</a:t>
              </a:r>
            </a:p>
          </p:txBody>
        </p:sp>
        <p:sp>
          <p:nvSpPr>
            <p:cNvPr id="31" name="フローチャート: 結合子 30"/>
            <p:cNvSpPr/>
            <p:nvPr/>
          </p:nvSpPr>
          <p:spPr bwMode="auto">
            <a:xfrm>
              <a:off x="1859842" y="4430746"/>
              <a:ext cx="191797" cy="153975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717550" marR="0" indent="-717550" algn="l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4244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551370" y="100411"/>
            <a:ext cx="6332998" cy="442035"/>
          </a:xfrm>
        </p:spPr>
        <p:txBody>
          <a:bodyPr/>
          <a:lstStyle/>
          <a:p>
            <a:r>
              <a:rPr lang="ja-JP" altLang="en-US" sz="2400" b="1" kern="1200" dirty="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rPr>
              <a:t>チョルノービリ立入禁止区域内の施設立地図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640960" cy="5328592"/>
          </a:xfrm>
          <a:prstGeom prst="rect">
            <a:avLst/>
          </a:prstGeom>
        </p:spPr>
      </p:pic>
      <p:sp>
        <p:nvSpPr>
          <p:cNvPr id="7" name="スライド番号プレースホルダー 3"/>
          <p:cNvSpPr txBox="1">
            <a:spLocks/>
          </p:cNvSpPr>
          <p:nvPr/>
        </p:nvSpPr>
        <p:spPr bwMode="auto">
          <a:xfrm>
            <a:off x="8460432" y="178868"/>
            <a:ext cx="569655" cy="43186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9pPr>
          </a:lstStyle>
          <a:p>
            <a:pPr algn="ctr">
              <a:defRPr/>
            </a:pPr>
            <a:fld id="{02BE8352-3980-4E22-A201-FD073735698B}" type="slidenum">
              <a:rPr lang="en-US" altLang="ja-JP" sz="2000" smtClean="0"/>
              <a:pPr algn="ctr">
                <a:defRPr/>
              </a:pPr>
              <a:t>18</a:t>
            </a:fld>
            <a:endParaRPr lang="en-US" altLang="ja-JP" sz="20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1560" y="6165304"/>
            <a:ext cx="8280920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2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図</a:t>
            </a:r>
            <a:r>
              <a:rPr lang="en-US" altLang="ja-JP" sz="12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ja-JP" altLang="en-US" sz="1200" dirty="0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国家立入禁止区域管理庁 </a:t>
            </a:r>
            <a:r>
              <a:rPr lang="ja-JP" altLang="en-US" sz="12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”</a:t>
            </a:r>
            <a:r>
              <a:rPr lang="en-US" altLang="ja-JP" sz="1200" dirty="0"/>
              <a:t>Chornobyl Exclusion Zone and Radioactive Waste Management in Ukraine</a:t>
            </a:r>
            <a:r>
              <a:rPr lang="ja-JP" altLang="en-US" sz="1200" dirty="0"/>
              <a:t>“</a:t>
            </a:r>
            <a:endParaRPr lang="en-US" altLang="ja-JP" sz="1200" baseline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820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692696"/>
            <a:ext cx="4320479" cy="543387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ウクライナ概観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‥‥‥‥‥‥‥‥</a:t>
            </a:r>
            <a:r>
              <a:rPr kumimoji="1"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P2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ウクライナのエネルギー生産量と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電源別発</a:t>
            </a:r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電量の推移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‥‥‥‥……</a:t>
            </a:r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P3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ウクライナの発電設備と電力構成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………‥‥‥‥‥‥‥‥‥‥‥‥‥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P4</a:t>
            </a:r>
          </a:p>
          <a:p>
            <a:pPr>
              <a:buFont typeface="Wingdings" panose="05000000000000000000" pitchFamily="2" charset="2"/>
              <a:buChar char="n"/>
            </a:pPr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ウクライナの原子力発電所</a:t>
            </a:r>
            <a:r>
              <a:rPr kumimoji="1"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………P5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ウクライナの原子力発電量と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原子力シェア（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年）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‥‥‥‥P6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ウクライナの原子力政策の現状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‥P7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ウクライナの原子力開発➀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……‥P8</a:t>
            </a:r>
          </a:p>
          <a:p>
            <a:pPr>
              <a:buFont typeface="Wingdings" panose="05000000000000000000" pitchFamily="2" charset="2"/>
              <a:buChar char="n"/>
            </a:pPr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ウクライナの原子力開発②</a:t>
            </a:r>
            <a:r>
              <a:rPr kumimoji="1"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……‥P9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使用済燃料集中中間貯蔵施設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（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CSFSF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‥‥‥‥‥‥‥‥…‥P10</a:t>
            </a:r>
          </a:p>
          <a:p>
            <a:pPr>
              <a:buFont typeface="Wingdings" panose="05000000000000000000" pitchFamily="2" charset="2"/>
              <a:buChar char="n"/>
            </a:pPr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ザポリージャ原子力発電所の</a:t>
            </a:r>
            <a:endParaRPr kumimoji="1"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乾式使用済燃料貯蔵施設</a:t>
            </a:r>
            <a:r>
              <a:rPr kumimoji="1"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‥‥…‥P11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ザポリージャ原子力発電所の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施設立地図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…………………‥…‥P12</a:t>
            </a:r>
          </a:p>
          <a:p>
            <a:pPr marL="0" indent="0">
              <a:buNone/>
            </a:pPr>
            <a:endParaRPr kumimoji="1"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987824" y="178868"/>
            <a:ext cx="3024336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b="1" dirty="0"/>
              <a:t>目　次</a:t>
            </a: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 bwMode="auto">
          <a:xfrm>
            <a:off x="4572482" y="692696"/>
            <a:ext cx="4536505" cy="543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anose="05000000000000000000" pitchFamily="2" charset="2"/>
              <a:buChar char="n"/>
            </a:pPr>
            <a:r>
              <a:rPr lang="ja-JP" altLang="en-US" sz="1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ザポリージャ原子力発電所と同タイプ（</a:t>
            </a:r>
            <a:r>
              <a:rPr lang="en-US" altLang="ja-JP" sz="1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VVER-1000/V-320</a:t>
            </a:r>
            <a:r>
              <a:rPr lang="ja-JP" altLang="en-US" sz="1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）のプラント断面図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…‥‥‥‥‥‥‥‥‥‥‥‥</a:t>
            </a:r>
            <a:r>
              <a:rPr lang="en-US" altLang="ja-JP" sz="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P13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n"/>
            </a:pPr>
            <a:r>
              <a:rPr lang="ja-JP" altLang="en-US" sz="1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最近の米国との主な原子力協力</a:t>
            </a:r>
            <a:r>
              <a:rPr lang="en-US" altLang="ja-JP" sz="1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…P14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n"/>
            </a:pPr>
            <a:r>
              <a:rPr lang="ja-JP" altLang="en-US" sz="1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欧州送電系統運用者ネットワーク</a:t>
            </a:r>
            <a:endParaRPr lang="en-US" altLang="ja-JP" sz="18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1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（</a:t>
            </a:r>
            <a:r>
              <a:rPr lang="en-US" altLang="ja-JP" sz="1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ENTSO-E</a:t>
            </a:r>
            <a:r>
              <a:rPr lang="ja-JP" altLang="en-US" sz="1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）への接続</a:t>
            </a:r>
            <a:r>
              <a:rPr lang="en-US" altLang="ja-JP" sz="1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…………‥P15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n"/>
            </a:pPr>
            <a:r>
              <a:rPr lang="ja-JP" altLang="en-US" sz="1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チョルノービリ原子力発電所の現状</a:t>
            </a:r>
            <a:r>
              <a:rPr lang="en-US" altLang="ja-JP" sz="1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………‥‥‥‥‥‥‥…‥‥‥‥P16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n"/>
            </a:pPr>
            <a:r>
              <a:rPr lang="ja-JP" altLang="en-US" sz="1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チョルノービリ立入禁止区域内の施設</a:t>
            </a:r>
            <a:r>
              <a:rPr lang="en-US" altLang="ja-JP" sz="1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………‥‥‥‥‥‥‥…‥‥‥‥P17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n"/>
            </a:pPr>
            <a:r>
              <a:rPr lang="ja-JP" altLang="en-US" sz="1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チョルノービリ立入禁止区域内の施設立地図</a:t>
            </a:r>
            <a:r>
              <a:rPr lang="en-US" altLang="ja-JP" sz="1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………‥‥‥‥‥‥‥…‥P18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n"/>
            </a:pPr>
            <a:r>
              <a:rPr lang="ja-JP" altLang="en-US" sz="1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ウクライナのウラン鉱山</a:t>
            </a:r>
            <a:r>
              <a:rPr lang="en-US" altLang="ja-JP" sz="1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‥‥‥‥P19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n"/>
            </a:pPr>
            <a:r>
              <a:rPr lang="ja-JP" altLang="en-US" sz="1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ウクライナのウラン資源量と生産量</a:t>
            </a:r>
            <a:r>
              <a:rPr lang="en-US" altLang="ja-JP" sz="1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…………‥‥‥‥‥…‥‥‥‥‥P20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n"/>
            </a:pPr>
            <a:r>
              <a:rPr lang="ja-JP" altLang="en-US" sz="1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ウクライナの主な原子力関係条約の</a:t>
            </a:r>
            <a:endParaRPr lang="en-US" altLang="ja-JP" sz="18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1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加盟状況</a:t>
            </a:r>
            <a:r>
              <a:rPr lang="en-US" altLang="ja-JP" sz="1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…‥‥‥‥‥‥‥……‥</a:t>
            </a:r>
            <a:r>
              <a:rPr lang="en-US" altLang="ja-JP" sz="20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P21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n"/>
            </a:pPr>
            <a:r>
              <a:rPr lang="ja-JP" altLang="en-US" sz="1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ウクライナの主な原子力関連組織</a:t>
            </a:r>
            <a:r>
              <a:rPr lang="en-US" altLang="ja-JP" sz="1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…………‥‥‥‥‥‥…‥…‥‥P22</a:t>
            </a:r>
            <a:endParaRPr lang="ja-JP" altLang="en-US" sz="1800" b="1" kern="0" dirty="0"/>
          </a:p>
          <a:p>
            <a:pPr>
              <a:lnSpc>
                <a:spcPct val="100000"/>
              </a:lnSpc>
            </a:pPr>
            <a:endParaRPr lang="en-US" altLang="ja-JP" sz="1800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00000"/>
              </a:lnSpc>
            </a:pPr>
            <a:endParaRPr lang="en-US" altLang="ja-JP" sz="1800" kern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スライド番号プレースホルダー 3"/>
          <p:cNvSpPr txBox="1">
            <a:spLocks/>
          </p:cNvSpPr>
          <p:nvPr/>
        </p:nvSpPr>
        <p:spPr bwMode="auto">
          <a:xfrm>
            <a:off x="8604448" y="178868"/>
            <a:ext cx="425639" cy="43186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9pPr>
          </a:lstStyle>
          <a:p>
            <a:pPr algn="ctr">
              <a:defRPr/>
            </a:pPr>
            <a:fld id="{02BE8352-3980-4E22-A201-FD073735698B}" type="slidenum">
              <a:rPr lang="en-US" altLang="ja-JP" sz="2000" smtClean="0"/>
              <a:pPr algn="ctr">
                <a:defRPr/>
              </a:pPr>
              <a:t>1</a:t>
            </a:fld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1024694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71320" y="111558"/>
            <a:ext cx="3548582" cy="442035"/>
          </a:xfrm>
        </p:spPr>
        <p:txBody>
          <a:bodyPr/>
          <a:lstStyle/>
          <a:p>
            <a:r>
              <a:rPr lang="ja-JP" altLang="en-US" sz="2400" b="1" kern="1200" dirty="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rPr>
              <a:t>ウクライナのウラン鉱山</a:t>
            </a:r>
          </a:p>
        </p:txBody>
      </p:sp>
      <p:sp>
        <p:nvSpPr>
          <p:cNvPr id="12" name="スライド番号プレースホルダー 3"/>
          <p:cNvSpPr txBox="1">
            <a:spLocks/>
          </p:cNvSpPr>
          <p:nvPr/>
        </p:nvSpPr>
        <p:spPr bwMode="auto">
          <a:xfrm>
            <a:off x="8532440" y="178868"/>
            <a:ext cx="497647" cy="43186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9pPr>
          </a:lstStyle>
          <a:p>
            <a:pPr algn="ctr">
              <a:defRPr/>
            </a:pPr>
            <a:fld id="{02BE8352-3980-4E22-A201-FD073735698B}" type="slidenum">
              <a:rPr lang="en-US" altLang="ja-JP" sz="2000" smtClean="0"/>
              <a:pPr algn="ctr">
                <a:defRPr/>
              </a:pPr>
              <a:t>19</a:t>
            </a:fld>
            <a:endParaRPr lang="en-US" altLang="ja-JP" sz="2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813939"/>
            <a:ext cx="7272808" cy="4639397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61135" y="655258"/>
            <a:ext cx="8568952" cy="111415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800" b="1" u="sng" baseline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ウクライナのウラン生産は現在、同国中央部で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つの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鉱山（スモリンスカヤ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イングルスカヤ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ノボコンスタンチノフスカヤ）で操業中（国営企業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VostGOK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が運営）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endParaRPr lang="en-US" altLang="ja-JP" sz="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政府は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月、ウラン生産の国内生産量を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2022 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年の目標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995tU 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2026 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年には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1,265tU</a:t>
            </a:r>
            <a:r>
              <a:rPr lang="ja-JP" altLang="en-US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に増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産する計画を承認。ウランの自給自足をめざす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endParaRPr lang="en-US" altLang="ja-JP" sz="3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spcBef>
                <a:spcPct val="0"/>
              </a:spcBef>
              <a:buNone/>
            </a:pPr>
            <a:endParaRPr lang="en-US" altLang="ja-JP" sz="3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516216" y="6093296"/>
            <a:ext cx="1685779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2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図：エネルゴアトム</a:t>
            </a:r>
            <a:endParaRPr lang="en-US" altLang="ja-JP" sz="1200" baseline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8356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95736" y="111915"/>
            <a:ext cx="5095479" cy="442035"/>
          </a:xfrm>
        </p:spPr>
        <p:txBody>
          <a:bodyPr/>
          <a:lstStyle/>
          <a:p>
            <a:r>
              <a:rPr lang="ja-JP" altLang="en-US" sz="2400" b="1" kern="1200" dirty="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rPr>
              <a:t>ウクライナのウラン資源量と生産量</a:t>
            </a:r>
          </a:p>
        </p:txBody>
      </p:sp>
      <p:sp>
        <p:nvSpPr>
          <p:cNvPr id="12" name="スライド番号プレースホルダー 3"/>
          <p:cNvSpPr txBox="1">
            <a:spLocks/>
          </p:cNvSpPr>
          <p:nvPr/>
        </p:nvSpPr>
        <p:spPr bwMode="auto">
          <a:xfrm>
            <a:off x="8532440" y="178868"/>
            <a:ext cx="497647" cy="43186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9pPr>
          </a:lstStyle>
          <a:p>
            <a:pPr algn="ctr">
              <a:defRPr/>
            </a:pPr>
            <a:fld id="{02BE8352-3980-4E22-A201-FD073735698B}" type="slidenum">
              <a:rPr lang="en-US" altLang="ja-JP" sz="2000" smtClean="0"/>
              <a:pPr algn="ctr">
                <a:defRPr/>
              </a:pPr>
              <a:t>20</a:t>
            </a:fld>
            <a:endParaRPr lang="en-US" altLang="ja-JP" sz="20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7524" y="675032"/>
            <a:ext cx="8630334" cy="4862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800" b="1" u="sng" baseline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endParaRPr lang="en-US" altLang="ja-JP" sz="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ja-JP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ウクライナ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ウラン資源量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と生産量は</a:t>
            </a:r>
            <a:r>
              <a:rPr lang="ja-JP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世界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位以内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に入る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endParaRPr lang="en-US" altLang="ja-JP" sz="3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323617"/>
            <a:ext cx="4536504" cy="488368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52120"/>
            <a:ext cx="4572000" cy="4855186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995193" y="6165304"/>
            <a:ext cx="7034894" cy="337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出典：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OECD/NEA, IAEA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”Uranium 2020: Resources, Production and Demand”(2020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12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月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</a:t>
            </a:r>
            <a:endParaRPr lang="ja-JP" altLang="en-US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107504" y="5383048"/>
            <a:ext cx="1440160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717550" marR="0" indent="-71755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pitchFamily="49" charset="-128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4644008" y="4653136"/>
            <a:ext cx="1706302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717550" marR="0" indent="-71755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7265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95386" y="145542"/>
            <a:ext cx="6332998" cy="442035"/>
          </a:xfrm>
        </p:spPr>
        <p:txBody>
          <a:bodyPr/>
          <a:lstStyle/>
          <a:p>
            <a:r>
              <a:rPr lang="ja-JP" altLang="en-US" sz="2400" b="1" kern="1200" dirty="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rPr>
              <a:t>ウクライナの主な原子力関係条約の加盟状況</a:t>
            </a:r>
          </a:p>
        </p:txBody>
      </p:sp>
      <p:sp>
        <p:nvSpPr>
          <p:cNvPr id="12" name="スライド番号プレースホルダー 3"/>
          <p:cNvSpPr txBox="1">
            <a:spLocks/>
          </p:cNvSpPr>
          <p:nvPr/>
        </p:nvSpPr>
        <p:spPr bwMode="auto">
          <a:xfrm>
            <a:off x="8532440" y="178868"/>
            <a:ext cx="497647" cy="43186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9pPr>
          </a:lstStyle>
          <a:p>
            <a:pPr algn="ctr">
              <a:defRPr/>
            </a:pPr>
            <a:fld id="{02BE8352-3980-4E22-A201-FD073735698B}" type="slidenum">
              <a:rPr lang="en-US" altLang="ja-JP" sz="2000" smtClean="0"/>
              <a:pPr algn="ctr">
                <a:defRPr/>
              </a:pPr>
              <a:t>21</a:t>
            </a:fld>
            <a:endParaRPr lang="en-US" altLang="ja-JP" sz="2000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485370" y="6385982"/>
            <a:ext cx="4658630" cy="34174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出典：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IAEA, OECD/NEA, 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国連各ウェブサイトなど</a:t>
            </a: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4644008" y="4653136"/>
            <a:ext cx="1706302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717550" marR="0" indent="-71755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pitchFamily="49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305594"/>
              </p:ext>
            </p:extLst>
          </p:nvPr>
        </p:nvGraphicFramePr>
        <p:xfrm>
          <a:off x="101095" y="698215"/>
          <a:ext cx="8928992" cy="56877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00168">
                  <a:extLst>
                    <a:ext uri="{9D8B030D-6E8A-4147-A177-3AD203B41FA5}">
                      <a16:colId xmlns:a16="http://schemas.microsoft.com/office/drawing/2014/main" val="3742642337"/>
                    </a:ext>
                  </a:extLst>
                </a:gridCol>
                <a:gridCol w="1596522">
                  <a:extLst>
                    <a:ext uri="{9D8B030D-6E8A-4147-A177-3AD203B41FA5}">
                      <a16:colId xmlns:a16="http://schemas.microsoft.com/office/drawing/2014/main" val="776601927"/>
                    </a:ext>
                  </a:extLst>
                </a:gridCol>
                <a:gridCol w="1382243">
                  <a:extLst>
                    <a:ext uri="{9D8B030D-6E8A-4147-A177-3AD203B41FA5}">
                      <a16:colId xmlns:a16="http://schemas.microsoft.com/office/drawing/2014/main" val="2353800073"/>
                    </a:ext>
                  </a:extLst>
                </a:gridCol>
                <a:gridCol w="2050059">
                  <a:extLst>
                    <a:ext uri="{9D8B030D-6E8A-4147-A177-3AD203B41FA5}">
                      <a16:colId xmlns:a16="http://schemas.microsoft.com/office/drawing/2014/main" val="816707967"/>
                    </a:ext>
                  </a:extLst>
                </a:gridCol>
              </a:tblGrid>
              <a:tr h="284627">
                <a:tc>
                  <a:txBody>
                    <a:bodyPr/>
                    <a:lstStyle/>
                    <a:p>
                      <a:r>
                        <a:rPr kumimoji="1" lang="ja-JP" altLang="en-US" sz="1300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条約・協定名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条約発効年月日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加盟</a:t>
                      </a:r>
                      <a:r>
                        <a:rPr kumimoji="1" lang="en-US" altLang="ja-JP" sz="1300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kumimoji="1" lang="ja-JP" altLang="en-US" sz="1300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締結状況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加盟発効</a:t>
                      </a:r>
                      <a:r>
                        <a:rPr kumimoji="1" lang="en-US" altLang="ja-JP" sz="1300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kumimoji="1" lang="ja-JP" altLang="en-US" sz="1300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締結年月日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794186"/>
                  </a:ext>
                </a:extLst>
              </a:tr>
              <a:tr h="284627">
                <a:tc>
                  <a:txBody>
                    <a:bodyPr/>
                    <a:lstStyle/>
                    <a:p>
                      <a:r>
                        <a:rPr kumimoji="1" lang="ja-JP" altLang="en-US" sz="13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核兵器不拡散条約（</a:t>
                      </a:r>
                      <a:r>
                        <a:rPr kumimoji="1" lang="en-US" altLang="ja-JP" sz="13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NPT</a:t>
                      </a:r>
                      <a:r>
                        <a:rPr kumimoji="1" lang="ja-JP" altLang="en-US" sz="13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1970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年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3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月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5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1994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年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12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月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5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408733"/>
                  </a:ext>
                </a:extLst>
              </a:tr>
              <a:tr h="479372">
                <a:tc>
                  <a:txBody>
                    <a:bodyPr/>
                    <a:lstStyle/>
                    <a:p>
                      <a:r>
                        <a:rPr kumimoji="1" lang="ja-JP" altLang="en-US" sz="13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包括的核実験禁止条約（</a:t>
                      </a:r>
                      <a:r>
                        <a:rPr kumimoji="1" lang="en-US" altLang="ja-JP" sz="13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CTBT</a:t>
                      </a:r>
                      <a:r>
                        <a:rPr kumimoji="1" lang="ja-JP" altLang="en-US" sz="13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×</a:t>
                      </a:r>
                      <a:endParaRPr kumimoji="1" lang="ja-JP" altLang="en-US" sz="13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2001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年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2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月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23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日</a:t>
                      </a:r>
                      <a:endParaRPr kumimoji="1" lang="en-US" altLang="ja-JP" sz="1300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pPr marL="0" algn="ctr" defTabSz="457200" rtl="0" eaLnBrk="1" latinLnBrk="0" hangingPunct="1"/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（批准）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70282"/>
                  </a:ext>
                </a:extLst>
              </a:tr>
              <a:tr h="47937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核兵器用核分裂性物質生産禁止条約</a:t>
                      </a:r>
                      <a:endParaRPr kumimoji="1" lang="en-US" altLang="ja-JP" sz="1300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（カットオフ条約）</a:t>
                      </a:r>
                      <a:r>
                        <a:rPr kumimoji="1" lang="en-US" altLang="ja-JP" sz="7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※</a:t>
                      </a:r>
                      <a:r>
                        <a:rPr kumimoji="1" lang="ja-JP" altLang="en-US" sz="7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現在早期交渉開始、妥結が求められているところ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×</a:t>
                      </a:r>
                      <a:endParaRPr kumimoji="1" lang="ja-JP" altLang="en-US" sz="1300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－</a:t>
                      </a:r>
                    </a:p>
                    <a:p>
                      <a:pPr marL="0" algn="ctr" defTabSz="457200" rtl="0" eaLnBrk="1" latinLnBrk="0" hangingPunct="1"/>
                      <a:endParaRPr kumimoji="1" lang="ja-JP" altLang="en-US" sz="1300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－</a:t>
                      </a:r>
                    </a:p>
                    <a:p>
                      <a:pPr marL="0" algn="ctr" defTabSz="457200" rtl="0" eaLnBrk="1" latinLnBrk="0" hangingPunct="1"/>
                      <a:endParaRPr kumimoji="1" lang="ja-JP" altLang="en-US" sz="1300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908723"/>
                  </a:ext>
                </a:extLst>
              </a:tr>
              <a:tr h="284627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原子力の安全に関する条約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1996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年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10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月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24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1998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年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7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月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7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747443"/>
                  </a:ext>
                </a:extLst>
              </a:tr>
              <a:tr h="47937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使用済燃料管理・放射性廃棄物管理の安全に関する条約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2001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年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6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月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18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2001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年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6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月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18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540794"/>
                  </a:ext>
                </a:extLst>
              </a:tr>
              <a:tr h="284627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原子力事故の早期通報に関する条約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1986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年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10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月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27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1987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年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2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月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26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038342"/>
                  </a:ext>
                </a:extLst>
              </a:tr>
              <a:tr h="47937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原子力事故又は放射線緊急事態の場合における援助に関する条約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1987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年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2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月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26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1987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年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2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月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26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374801"/>
                  </a:ext>
                </a:extLst>
              </a:tr>
              <a:tr h="284627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核物質の防護に関する条約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1987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年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2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月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8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1993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年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8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月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5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860274"/>
                  </a:ext>
                </a:extLst>
              </a:tr>
              <a:tr h="284627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改正核物質の防護に関する条約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2016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年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5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月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8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2016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年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5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月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8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427879"/>
                  </a:ext>
                </a:extLst>
              </a:tr>
              <a:tr h="47937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核によるテロリズムの行為の防止に関する国際</a:t>
                      </a:r>
                      <a:endParaRPr kumimoji="1" lang="en-US" altLang="ja-JP" sz="1300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条約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2007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年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7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月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7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2007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年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9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月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25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848467"/>
                  </a:ext>
                </a:extLst>
              </a:tr>
              <a:tr h="284627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原子力損害の補完的補償に関する条約（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CSC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2015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年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4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月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15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×</a:t>
                      </a:r>
                      <a:endParaRPr kumimoji="1" lang="ja-JP" altLang="en-US" sz="1300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702727"/>
                  </a:ext>
                </a:extLst>
              </a:tr>
              <a:tr h="284627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パリ条約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1968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年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4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月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×</a:t>
                      </a:r>
                      <a:endParaRPr kumimoji="1" lang="ja-JP" altLang="en-US" sz="1300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024125"/>
                  </a:ext>
                </a:extLst>
              </a:tr>
              <a:tr h="284627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ウィーン条約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1977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年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11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月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12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1996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年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12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月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20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608837"/>
                  </a:ext>
                </a:extLst>
              </a:tr>
              <a:tr h="284627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IAEA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保障措置協定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－</a:t>
                      </a:r>
                      <a:endParaRPr kumimoji="1" lang="ja-JP" altLang="en-US" sz="1300" kern="12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1998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年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月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22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09564"/>
                  </a:ext>
                </a:extLst>
              </a:tr>
              <a:tr h="353767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IAEA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追加議定書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－</a:t>
                      </a:r>
                      <a:endParaRPr kumimoji="1" lang="ja-JP" altLang="en-US" sz="1300" kern="12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2006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年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月</a:t>
                      </a:r>
                      <a:r>
                        <a:rPr kumimoji="1" lang="en-US" altLang="ja-JP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24</a:t>
                      </a:r>
                      <a:r>
                        <a:rPr kumimoji="1" lang="ja-JP" altLang="en-US" sz="130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975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514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195736" y="44624"/>
            <a:ext cx="4786100" cy="442035"/>
          </a:xfrm>
        </p:spPr>
        <p:txBody>
          <a:bodyPr/>
          <a:lstStyle/>
          <a:p>
            <a:r>
              <a:rPr lang="ja-JP" altLang="en-US" sz="2400" b="1" kern="1200" dirty="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rPr>
              <a:t>ウクライナの主な原子力関連組織</a:t>
            </a:r>
          </a:p>
        </p:txBody>
      </p:sp>
      <p:sp>
        <p:nvSpPr>
          <p:cNvPr id="7" name="スライド番号プレースホルダー 3"/>
          <p:cNvSpPr txBox="1">
            <a:spLocks/>
          </p:cNvSpPr>
          <p:nvPr/>
        </p:nvSpPr>
        <p:spPr bwMode="auto">
          <a:xfrm>
            <a:off x="8516429" y="54799"/>
            <a:ext cx="497647" cy="43186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9pPr>
          </a:lstStyle>
          <a:p>
            <a:pPr algn="ctr">
              <a:defRPr/>
            </a:pPr>
            <a:fld id="{02BE8352-3980-4E22-A201-FD073735698B}" type="slidenum">
              <a:rPr lang="en-US" altLang="ja-JP" sz="2000" smtClean="0"/>
              <a:pPr algn="ctr">
                <a:defRPr/>
              </a:pPr>
              <a:t>22</a:t>
            </a:fld>
            <a:endParaRPr lang="en-US" altLang="ja-JP" sz="2000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41194"/>
              </p:ext>
            </p:extLst>
          </p:nvPr>
        </p:nvGraphicFramePr>
        <p:xfrm>
          <a:off x="179510" y="650976"/>
          <a:ext cx="8850577" cy="5846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0577">
                  <a:extLst>
                    <a:ext uri="{9D8B030D-6E8A-4147-A177-3AD203B41FA5}">
                      <a16:colId xmlns:a16="http://schemas.microsoft.com/office/drawing/2014/main" val="10666925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組織名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260152"/>
                  </a:ext>
                </a:extLst>
              </a:tr>
              <a:tr h="1751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国営原子力発電会社エネルゴアトム　</a:t>
                      </a:r>
                      <a:r>
                        <a:rPr lang="en-US" altLang="ja-JP" sz="1200" dirty="0">
                          <a:solidFill>
                            <a:srgbClr val="005BAE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hlinkClick r:id="rId2"/>
                        </a:rPr>
                        <a:t>http://www.energoatom.com.ua/ua/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886028"/>
                  </a:ext>
                </a:extLst>
              </a:tr>
              <a:tr h="1751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国家専門会社チョルノービリ原子力発電所</a:t>
                      </a:r>
                      <a:r>
                        <a:rPr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r>
                        <a:rPr lang="en-US" altLang="ja-JP" sz="1200" dirty="0">
                          <a:solidFill>
                            <a:srgbClr val="005BAE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hlinkClick r:id="rId3"/>
                        </a:rPr>
                        <a:t>https://chnpp.gov.ua/ua/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034168"/>
                  </a:ext>
                </a:extLst>
              </a:tr>
              <a:tr h="1751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VostGOK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（国営ウラン生産・加工会社）</a:t>
                      </a:r>
                      <a:endParaRPr kumimoji="1" lang="en-US" altLang="ja-JP" sz="1200" kern="1200" dirty="0">
                        <a:solidFill>
                          <a:schemeClr val="dk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415856"/>
                  </a:ext>
                </a:extLst>
              </a:tr>
              <a:tr h="1751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国営電力会社ウクレネルゴ　</a:t>
                      </a:r>
                      <a:r>
                        <a:rPr lang="en-US" altLang="ja-JP" sz="1200" dirty="0">
                          <a:solidFill>
                            <a:srgbClr val="005BAE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hlinkClick r:id="rId4"/>
                        </a:rPr>
                        <a:t>https://ua.energy/</a:t>
                      </a:r>
                      <a:endParaRPr kumimoji="1" lang="ja-JP" altLang="en-US" sz="1200" kern="1200" dirty="0">
                        <a:solidFill>
                          <a:schemeClr val="dk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930094"/>
                  </a:ext>
                </a:extLst>
              </a:tr>
              <a:tr h="1751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国家原子力規制検査局　 </a:t>
                      </a:r>
                      <a:r>
                        <a:rPr kumimoji="1" lang="en-US" altLang="ja-JP" sz="1200" kern="1200" dirty="0">
                          <a:solidFill>
                            <a:schemeClr val="dk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  <a:hlinkClick r:id="rId5"/>
                        </a:rPr>
                        <a:t>http://www.snrc.gov.ua/</a:t>
                      </a:r>
                      <a:endParaRPr kumimoji="1" lang="ja-JP" altLang="en-US" sz="1200" kern="1200" dirty="0">
                        <a:solidFill>
                          <a:schemeClr val="dk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340669"/>
                  </a:ext>
                </a:extLst>
              </a:tr>
              <a:tr h="1751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エネルギー省</a:t>
                      </a:r>
                      <a:r>
                        <a:rPr kumimoji="1" lang="ja-JP" altLang="en-US" sz="1200" kern="1200" baseline="0" dirty="0">
                          <a:solidFill>
                            <a:schemeClr val="dk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  </a:t>
                      </a:r>
                      <a:r>
                        <a:rPr kumimoji="1" lang="en-US" altLang="ja-JP" sz="1200" kern="1200" baseline="0" dirty="0">
                          <a:solidFill>
                            <a:schemeClr val="dk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  <a:hlinkClick r:id="rId6"/>
                        </a:rPr>
                        <a:t>https://mev.gov.ua/</a:t>
                      </a:r>
                      <a:endParaRPr kumimoji="1" lang="ja-JP" altLang="en-US" sz="1200" kern="1200" dirty="0">
                        <a:solidFill>
                          <a:schemeClr val="dk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203799"/>
                  </a:ext>
                </a:extLst>
              </a:tr>
              <a:tr h="1751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生態・天然資源省　</a:t>
                      </a:r>
                      <a:r>
                        <a:rPr kumimoji="1" lang="en-US" altLang="ja-JP" sz="1200" kern="1200" dirty="0">
                          <a:solidFill>
                            <a:schemeClr val="dk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  <a:hlinkClick r:id="rId7"/>
                        </a:rPr>
                        <a:t>https://mineco.gov.ua/</a:t>
                      </a:r>
                      <a:endParaRPr kumimoji="1" lang="ja-JP" altLang="en-US" sz="1200" kern="1200" dirty="0">
                        <a:solidFill>
                          <a:schemeClr val="dk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513741"/>
                  </a:ext>
                </a:extLst>
              </a:tr>
              <a:tr h="1751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緊急事態庁　</a:t>
                      </a:r>
                      <a:r>
                        <a:rPr kumimoji="1" lang="en-US" altLang="ja-JP" sz="1200" kern="1200" dirty="0">
                          <a:solidFill>
                            <a:schemeClr val="dk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  <a:hlinkClick r:id="rId8"/>
                        </a:rPr>
                        <a:t>https://www.dsns.gov.ua/</a:t>
                      </a:r>
                      <a:endParaRPr kumimoji="1" lang="ja-JP" altLang="en-US" sz="1200" kern="1200" dirty="0">
                        <a:solidFill>
                          <a:schemeClr val="dk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548756"/>
                  </a:ext>
                </a:extLst>
              </a:tr>
              <a:tr h="1427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国家立入禁止区域管理庁  </a:t>
                      </a:r>
                      <a:r>
                        <a:rPr kumimoji="1" lang="en-US" altLang="ja-JP" sz="1200" kern="1200" dirty="0">
                          <a:solidFill>
                            <a:schemeClr val="dk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  <a:hlinkClick r:id="rId9"/>
                        </a:rPr>
                        <a:t>https://dazv.gov.ua</a:t>
                      </a:r>
                      <a:r>
                        <a:rPr kumimoji="1" lang="en-US" altLang="ja-JP" sz="1200" kern="1200" dirty="0">
                          <a:solidFill>
                            <a:schemeClr val="dk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 </a:t>
                      </a:r>
                      <a:endParaRPr kumimoji="1" lang="ja-JP" altLang="en-US" sz="1200" kern="1200" dirty="0">
                        <a:solidFill>
                          <a:schemeClr val="dk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310667"/>
                  </a:ext>
                </a:extLst>
              </a:tr>
              <a:tr h="2759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国際原子力安全センター　</a:t>
                      </a:r>
                      <a:r>
                        <a:rPr kumimoji="1" lang="en-US" altLang="ja-JP" sz="1200" kern="1200" dirty="0">
                          <a:solidFill>
                            <a:schemeClr val="dk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  <a:hlinkClick r:id="rId10"/>
                        </a:rPr>
                        <a:t>http://www.insc.gov.ua/</a:t>
                      </a:r>
                      <a:endParaRPr kumimoji="1" lang="ja-JP" altLang="en-US" sz="1200" kern="1200" dirty="0">
                        <a:solidFill>
                          <a:schemeClr val="dk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504944"/>
                  </a:ext>
                </a:extLst>
              </a:tr>
              <a:tr h="242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原子力・放射線安全科学技術センター  </a:t>
                      </a:r>
                      <a:r>
                        <a:rPr kumimoji="1" lang="en-US" altLang="ja-JP" sz="1200" kern="1200" dirty="0">
                          <a:solidFill>
                            <a:schemeClr val="dk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  <a:hlinkClick r:id="rId11"/>
                        </a:rPr>
                        <a:t>https://sstc.ua/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147"/>
                  </a:ext>
                </a:extLst>
              </a:tr>
              <a:tr h="242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チョルノービリ原子力安全・放射性廃棄物・放射性生態学センター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 </a:t>
                      </a:r>
                      <a:r>
                        <a:rPr lang="en-US" altLang="ja-JP" sz="1200" dirty="0">
                          <a:solidFill>
                            <a:srgbClr val="005BAE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hlinkClick r:id="rId12"/>
                        </a:rPr>
                        <a:t>http://www.chornobyl.net/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083107"/>
                  </a:ext>
                </a:extLst>
              </a:tr>
              <a:tr h="242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原子力研究所　</a:t>
                      </a:r>
                      <a:r>
                        <a:rPr kumimoji="1" lang="en-US" altLang="ja-JP" sz="1200" kern="1200" dirty="0">
                          <a:solidFill>
                            <a:schemeClr val="dk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  <a:hlinkClick r:id="rId13"/>
                        </a:rPr>
                        <a:t>http://www.kinr.kiev.ua/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693618"/>
                  </a:ext>
                </a:extLst>
              </a:tr>
              <a:tr h="2977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ハリキウ物理技術研究所  </a:t>
                      </a:r>
                      <a:r>
                        <a:rPr lang="en-US" altLang="ja-JP" sz="1200" dirty="0">
                          <a:solidFill>
                            <a:srgbClr val="005BAE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hlinkClick r:id="rId14"/>
                        </a:rPr>
                        <a:t>https://www.kipt.kharkov.ua/</a:t>
                      </a:r>
                      <a:endParaRPr kumimoji="1" lang="ja-JP" altLang="en-US" sz="1200" kern="1200" dirty="0">
                        <a:solidFill>
                          <a:schemeClr val="dk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224510"/>
                  </a:ext>
                </a:extLst>
              </a:tr>
              <a:tr h="2977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キーウ科学研究設計研究所</a:t>
                      </a:r>
                      <a:r>
                        <a:rPr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“</a:t>
                      </a:r>
                      <a:r>
                        <a:rPr lang="en-US" altLang="ja-JP" sz="12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Energoproekt</a:t>
                      </a:r>
                      <a:r>
                        <a:rPr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（エネルゴプロエクト）</a:t>
                      </a:r>
                      <a:r>
                        <a:rPr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”</a:t>
                      </a:r>
                      <a:r>
                        <a:rPr lang="ja-JP" altLang="en-US" sz="120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lang="en-US" altLang="ja-JP" sz="120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(KIEP)</a:t>
                      </a:r>
                      <a:r>
                        <a:rPr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r>
                        <a:rPr lang="en-US" altLang="ja-JP" sz="1200" dirty="0">
                          <a:solidFill>
                            <a:srgbClr val="005BAE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hlinkClick r:id="rId15"/>
                        </a:rPr>
                        <a:t>https://kiep.co/</a:t>
                      </a:r>
                      <a:endParaRPr kumimoji="1" lang="ja-JP" altLang="en-US" sz="1200" kern="1200" dirty="0">
                        <a:solidFill>
                          <a:schemeClr val="dk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835013"/>
                  </a:ext>
                </a:extLst>
              </a:tr>
              <a:tr h="2977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ハリキウ科学研究設計研究所</a:t>
                      </a:r>
                      <a:r>
                        <a:rPr lang="en-US" altLang="ja-JP" sz="12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“</a:t>
                      </a:r>
                      <a:r>
                        <a:rPr lang="en-US" altLang="ja-JP" sz="1200" dirty="0" err="1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Energoproekt</a:t>
                      </a:r>
                      <a:r>
                        <a:rPr lang="ja-JP" altLang="en-US" sz="12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（エネルゴプロエクト）</a:t>
                      </a:r>
                      <a:r>
                        <a:rPr lang="en-US" altLang="ja-JP" sz="12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”</a:t>
                      </a:r>
                      <a:r>
                        <a:rPr lang="ja-JP" altLang="en-US" sz="12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r>
                        <a:rPr lang="en-US" altLang="ja-JP" sz="1200" dirty="0">
                          <a:solidFill>
                            <a:srgbClr val="005BAE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hlinkClick r:id="rId16"/>
                        </a:rPr>
                        <a:t>http://www.energoproekt.com.ua/</a:t>
                      </a:r>
                      <a:endParaRPr kumimoji="1" lang="ja-JP" altLang="en-US" sz="1200" kern="1200" dirty="0">
                        <a:solidFill>
                          <a:schemeClr val="dk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98367"/>
                  </a:ext>
                </a:extLst>
              </a:tr>
              <a:tr h="208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ウクライナ国立科学アカデミー　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hlinkClick r:id="rId17"/>
                        </a:rPr>
                        <a:t>https://www.nas.gov.ua/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222347"/>
                  </a:ext>
                </a:extLst>
              </a:tr>
              <a:tr h="208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ハリキウターボアトム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（タービン製造）</a:t>
                      </a:r>
                      <a:r>
                        <a:rPr kumimoji="1" lang="ja-JP" altLang="en-US" sz="120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hlinkClick r:id="rId18"/>
                        </a:rPr>
                        <a:t>https://ukrenergymachines.com/en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426909"/>
                  </a:ext>
                </a:extLst>
              </a:tr>
              <a:tr h="208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アトムエネルゴマシ（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RPV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の鍛造部材製造） 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hlinkClick r:id="rId19"/>
                        </a:rPr>
                        <a:t>https://aem.zp.ua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126817"/>
                  </a:ext>
                </a:extLst>
              </a:tr>
              <a:tr h="208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HARTRON </a:t>
                      </a:r>
                      <a:r>
                        <a:rPr lang="en-US" altLang="ja-JP" sz="1200" dirty="0">
                          <a:solidFill>
                            <a:srgbClr val="005BAE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hlinkClick r:id="rId20"/>
                        </a:rPr>
                        <a:t>http://www.hartron.com.ua/</a:t>
                      </a:r>
                      <a:r>
                        <a:rPr lang="en-US" altLang="ja-JP" sz="1200" dirty="0">
                          <a:solidFill>
                            <a:srgbClr val="005BAE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424154"/>
                  </a:ext>
                </a:extLst>
              </a:tr>
            </a:tbl>
          </a:graphicData>
        </a:graphic>
      </p:graphicFrame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419872" y="6524830"/>
            <a:ext cx="5710520" cy="257744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出典：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IAEA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”Country Nuclear Power Profiles 2020”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などを参考に作成</a:t>
            </a:r>
          </a:p>
        </p:txBody>
      </p:sp>
    </p:spTree>
    <p:extLst>
      <p:ext uri="{BB962C8B-B14F-4D97-AF65-F5344CB8AC3E}">
        <p14:creationId xmlns:p14="http://schemas.microsoft.com/office/powerpoint/2010/main" val="2018882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2699793" y="6237312"/>
            <a:ext cx="6444208" cy="22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buNone/>
            </a:pP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出典：米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EIA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ウェブサイト、外務省ウクライナ基礎データ、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IEA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“Ukraine-Countries &amp; Regions”</a:t>
            </a:r>
            <a:r>
              <a:rPr lang="ja-JP" altLang="en-US" sz="1000">
                <a:latin typeface="メイリオ" panose="020B0604030504040204" pitchFamily="50" charset="-128"/>
                <a:ea typeface="メイリオ" panose="020B0604030504040204" pitchFamily="50" charset="-128"/>
              </a:rPr>
              <a:t>など</a:t>
            </a:r>
            <a:endParaRPr lang="ja-JP" altLang="en-US" sz="10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94388"/>
              </p:ext>
            </p:extLst>
          </p:nvPr>
        </p:nvGraphicFramePr>
        <p:xfrm>
          <a:off x="179512" y="3122290"/>
          <a:ext cx="8871292" cy="3115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531527902"/>
                    </a:ext>
                  </a:extLst>
                </a:gridCol>
                <a:gridCol w="7143100">
                  <a:extLst>
                    <a:ext uri="{9D8B030D-6E8A-4147-A177-3AD203B41FA5}">
                      <a16:colId xmlns:a16="http://schemas.microsoft.com/office/drawing/2014/main" val="6394294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1" lang="ja-JP" altLang="en-US" sz="1050" kern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項目</a:t>
                      </a:r>
                      <a:endParaRPr kumimoji="1" lang="ja-JP" altLang="en-US" sz="1050" b="0" kern="1200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357924"/>
                  </a:ext>
                </a:extLst>
              </a:tr>
              <a:tr h="26592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面積</a:t>
                      </a:r>
                      <a:endParaRPr kumimoji="1" lang="ja-JP" altLang="en-US" sz="1050" b="0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1" lang="en-US" altLang="ja-JP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60</a:t>
                      </a:r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</a:t>
                      </a:r>
                      <a:r>
                        <a:rPr kumimoji="1" lang="en-US" altLang="ja-JP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3,700</a:t>
                      </a:r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平方キロメートル（日本の約</a:t>
                      </a:r>
                      <a:r>
                        <a:rPr kumimoji="1" lang="en-US" altLang="ja-JP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1.6</a:t>
                      </a:r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倍）</a:t>
                      </a:r>
                      <a:endParaRPr kumimoji="1" lang="ja-JP" altLang="en-US" sz="1050" b="0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87270"/>
                  </a:ext>
                </a:extLst>
              </a:tr>
              <a:tr h="19866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人口</a:t>
                      </a:r>
                      <a:endParaRPr kumimoji="1" lang="ja-JP" altLang="en-US" sz="1050" b="0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4,159</a:t>
                      </a:r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万人（クリミアを除く）（</a:t>
                      </a:r>
                      <a:r>
                        <a:rPr kumimoji="1" lang="en-US" altLang="ja-JP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2021</a:t>
                      </a:r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年：ウクライナ国家統計局）</a:t>
                      </a:r>
                      <a:endParaRPr kumimoji="1" lang="ja-JP" altLang="en-US" sz="1050" b="0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154569"/>
                  </a:ext>
                </a:extLst>
              </a:tr>
              <a:tr h="214487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首都</a:t>
                      </a:r>
                      <a:endParaRPr kumimoji="1" lang="ja-JP" altLang="en-US" sz="1050" b="0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キーウ</a:t>
                      </a:r>
                      <a:endParaRPr kumimoji="1" lang="ja-JP" altLang="en-US" sz="1050" b="0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464581"/>
                  </a:ext>
                </a:extLst>
              </a:tr>
              <a:tr h="26592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主要産業</a:t>
                      </a:r>
                      <a:endParaRPr kumimoji="1" lang="ja-JP" altLang="en-US" sz="1050" b="0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卸売・小売業、自動車・二輪車修理業（</a:t>
                      </a:r>
                      <a:r>
                        <a:rPr kumimoji="1" lang="en-US" altLang="ja-JP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14.0%</a:t>
                      </a:r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）、製造業（</a:t>
                      </a:r>
                      <a:r>
                        <a:rPr kumimoji="1" lang="en-US" altLang="ja-JP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10.1%</a:t>
                      </a:r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）、農業、林業、漁業（</a:t>
                      </a:r>
                      <a:r>
                        <a:rPr kumimoji="1" lang="en-US" altLang="ja-JP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9.3%</a:t>
                      </a:r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）、行政・防衛・社会保障（</a:t>
                      </a:r>
                      <a:r>
                        <a:rPr kumimoji="1" lang="en-US" altLang="ja-JP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7.2%</a:t>
                      </a:r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）、不動産業（</a:t>
                      </a:r>
                      <a:r>
                        <a:rPr kumimoji="1" lang="en-US" altLang="ja-JP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6.4%</a:t>
                      </a:r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）、運輸・倉庫業（</a:t>
                      </a:r>
                      <a:r>
                        <a:rPr kumimoji="1" lang="en-US" altLang="ja-JP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6.3%</a:t>
                      </a:r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）、情報・通信（</a:t>
                      </a:r>
                      <a:r>
                        <a:rPr kumimoji="1" lang="en-US" altLang="ja-JP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5.0%</a:t>
                      </a:r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）、鉱業・採石業（</a:t>
                      </a:r>
                      <a:r>
                        <a:rPr kumimoji="1" lang="en-US" altLang="ja-JP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4.5%</a:t>
                      </a:r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）、教育（</a:t>
                      </a:r>
                      <a:r>
                        <a:rPr kumimoji="1" lang="en-US" altLang="ja-JP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4.3%</a:t>
                      </a:r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）、専門・科学・技術的活動（</a:t>
                      </a:r>
                      <a:r>
                        <a:rPr kumimoji="1" lang="en-US" altLang="ja-JP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3.3%</a:t>
                      </a:r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）（</a:t>
                      </a:r>
                      <a:r>
                        <a:rPr kumimoji="1" lang="en-US" altLang="ja-JP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2020</a:t>
                      </a:r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年：ウクライナ国家統計局）</a:t>
                      </a:r>
                      <a:endParaRPr kumimoji="1" lang="ja-JP" altLang="en-US" sz="1050" b="0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861298"/>
                  </a:ext>
                </a:extLst>
              </a:tr>
              <a:tr h="235647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国民総生産</a:t>
                      </a:r>
                      <a:endParaRPr kumimoji="1" lang="ja-JP" altLang="en-US" sz="1050" b="0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1" lang="en-US" altLang="ja-JP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2,001</a:t>
                      </a:r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億ドル（世界第</a:t>
                      </a:r>
                      <a:r>
                        <a:rPr kumimoji="1" lang="en-US" altLang="ja-JP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53</a:t>
                      </a:r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位）（</a:t>
                      </a:r>
                      <a:r>
                        <a:rPr kumimoji="1" lang="en-US" altLang="ja-JP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2021</a:t>
                      </a:r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年：世銀）</a:t>
                      </a:r>
                      <a:endParaRPr kumimoji="1" lang="ja-JP" altLang="en-US" sz="1050" b="0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119311"/>
                  </a:ext>
                </a:extLst>
              </a:tr>
              <a:tr h="1857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一人当たり</a:t>
                      </a:r>
                      <a:r>
                        <a:rPr kumimoji="1" lang="en-US" altLang="ja-JP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GDP</a:t>
                      </a:r>
                      <a:endParaRPr kumimoji="1" lang="ja-JP" altLang="en-US" sz="1050" b="0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en-US" altLang="ja-JP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4,836</a:t>
                      </a:r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ドル（世界第</a:t>
                      </a:r>
                      <a:r>
                        <a:rPr kumimoji="1" lang="en-US" altLang="ja-JP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102</a:t>
                      </a:r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位）（</a:t>
                      </a:r>
                      <a:r>
                        <a:rPr kumimoji="1" lang="en-US" altLang="ja-JP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2021</a:t>
                      </a:r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年：世銀）</a:t>
                      </a:r>
                      <a:endParaRPr kumimoji="1" lang="ja-JP" altLang="en-US" sz="1050" b="0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319924"/>
                  </a:ext>
                </a:extLst>
              </a:tr>
              <a:tr h="193964">
                <a:tc>
                  <a:txBody>
                    <a:bodyPr/>
                    <a:lstStyle/>
                    <a:p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GDP</a:t>
                      </a: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成長率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1" lang="en-US" altLang="zh-TW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3.8</a:t>
                      </a:r>
                      <a:r>
                        <a:rPr kumimoji="1" lang="zh-TW" altLang="en-US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％（</a:t>
                      </a:r>
                      <a:r>
                        <a:rPr kumimoji="1" lang="en-US" altLang="zh-TW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2021</a:t>
                      </a:r>
                      <a:r>
                        <a:rPr kumimoji="1" lang="zh-TW" altLang="en-US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年予測値：世銀）</a:t>
                      </a:r>
                      <a:endParaRPr kumimoji="1" lang="ja-JP" altLang="en-US" sz="1050" b="0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82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一次エネルギー供給量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1" lang="en-US" altLang="ja-JP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89.36Mtoe (</a:t>
                      </a:r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石油換算</a:t>
                      </a:r>
                      <a:r>
                        <a:rPr kumimoji="1" lang="en-US" altLang="ja-JP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</a:t>
                      </a:r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万トン</a:t>
                      </a:r>
                      <a:r>
                        <a:rPr kumimoji="1" lang="en-US" altLang="ja-JP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)(2019</a:t>
                      </a:r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</a:t>
                      </a:r>
                      <a:r>
                        <a:rPr kumimoji="1" lang="en-US" altLang="ja-JP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1050" b="0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414157"/>
                  </a:ext>
                </a:extLst>
              </a:tr>
              <a:tr h="265921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発電電力量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約</a:t>
                      </a:r>
                      <a:r>
                        <a:rPr kumimoji="1" lang="en-US" altLang="ja-JP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1,420</a:t>
                      </a:r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億</a:t>
                      </a:r>
                      <a:r>
                        <a:rPr kumimoji="1" lang="en-US" altLang="ja-JP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kWh (2020</a:t>
                      </a:r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</a:t>
                      </a:r>
                      <a:r>
                        <a:rPr kumimoji="1" lang="en-US" altLang="ja-JP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1050" b="0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482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一人当たりの電力消費量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1" lang="en-US" altLang="ja-JP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2,800kWh (2020</a:t>
                      </a:r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</a:t>
                      </a:r>
                      <a:r>
                        <a:rPr kumimoji="1" lang="en-US" altLang="ja-JP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 ※</a:t>
                      </a:r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日本は</a:t>
                      </a:r>
                      <a:r>
                        <a:rPr kumimoji="1" lang="en-US" altLang="ja-JP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7,900kWh</a:t>
                      </a:r>
                      <a:endParaRPr kumimoji="1" lang="ja-JP" altLang="en-US" sz="1050" b="0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278529"/>
                  </a:ext>
                </a:extLst>
              </a:tr>
            </a:tbl>
          </a:graphicData>
        </a:graphic>
      </p:graphicFrame>
      <p:sp>
        <p:nvSpPr>
          <p:cNvPr id="9" name="正方形/長方形 8"/>
          <p:cNvSpPr/>
          <p:nvPr/>
        </p:nvSpPr>
        <p:spPr>
          <a:xfrm>
            <a:off x="3347864" y="160882"/>
            <a:ext cx="3024336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b="1" dirty="0"/>
              <a:t>ウクライナ概観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9512" y="717327"/>
            <a:ext cx="8871292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</a:lstStyle>
          <a:p>
            <a:pPr>
              <a:buFont typeface="Wingdings" panose="05000000000000000000" pitchFamily="2" charset="2"/>
              <a:buChar char="n"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ウクライナの炭化水素資源は、東はドニエプル・ドネツク地域、西はカルパチア地域、南は黒海・アゾフ海地域に分布。天然ガスの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90%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はドニエプル・ドネツク地域で生産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ウクライナは、石炭、天然ガス、石油、原子力、再生可能エネルギーなどを生産。しかし、エネルギー需要は国内供給を上回っており、約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％を輸入で賄う（エネルギー自給率約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65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％）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天然ガスはウクライナの一次エネルギー消費の約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分の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を占め、次いで石炭が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％、原子力が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21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％と続く。石油などの液体燃料と再生可能エネルギーが、一次エネルギー消費の残り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％を占める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COVID-19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パンデミック以前から、ウクライナ経済は過剰な政府債務などの課題に直面。パンデミックによりエネルギー需要と生産の双方が減少し、同国の債務返済能力に大きな影響を与えている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エネルギー省によると、クリミア半島の管轄権喪失により、黒海に埋蔵する石油・天然ガスの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割と港湾インフラの相当部分を失う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ウクライナ経済は、欧州で最もエネルギー集約型経済。産業部門でのエネルギー効率は向上しているものの、エネルギーインフラの近代化への投資が少なく、エネルギー供給が不安定かつエネルギー消費効率も悪いため、経済全体の成長は鈍化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スライド番号プレースホルダー 3"/>
          <p:cNvSpPr txBox="1">
            <a:spLocks/>
          </p:cNvSpPr>
          <p:nvPr/>
        </p:nvSpPr>
        <p:spPr bwMode="auto">
          <a:xfrm>
            <a:off x="8604448" y="178868"/>
            <a:ext cx="425639" cy="43186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9pPr>
          </a:lstStyle>
          <a:p>
            <a:pPr algn="ctr">
              <a:defRPr/>
            </a:pPr>
            <a:fld id="{02BE8352-3980-4E22-A201-FD073735698B}" type="slidenum">
              <a:rPr lang="en-US" altLang="ja-JP" sz="2000" smtClean="0"/>
              <a:pPr algn="ctr">
                <a:defRPr/>
              </a:pPr>
              <a:t>2</a:t>
            </a:fld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1470693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899592" y="167379"/>
            <a:ext cx="777686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b="1" dirty="0"/>
              <a:t>ウクライナのエネルギー生産量と電源別発電量の推移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6184"/>
            <a:ext cx="4463480" cy="393305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769" y="1728192"/>
            <a:ext cx="4651719" cy="368959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418433" y="1106663"/>
            <a:ext cx="2200662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エネルギー生産量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19664" y="1106663"/>
            <a:ext cx="183640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電源別発電量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14573" y="1529995"/>
            <a:ext cx="2011140" cy="25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3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TWh</a:t>
            </a:r>
            <a:r>
              <a:rPr kumimoji="1"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r>
              <a:rPr kumimoji="1" lang="en-US" altLang="ja-JP" sz="1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億</a:t>
            </a:r>
            <a:r>
              <a:rPr kumimoji="1" lang="en-US" altLang="ja-JP" sz="1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kWh</a:t>
            </a:r>
            <a:endParaRPr kumimoji="1" lang="ja-JP" altLang="en-US" sz="13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82063" y="1538313"/>
            <a:ext cx="1833495" cy="262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石油換算</a:t>
            </a:r>
            <a:r>
              <a:rPr kumimoji="1" lang="en-US" altLang="ja-JP" sz="1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kumimoji="1"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万トン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43067" y="2696437"/>
            <a:ext cx="1483896" cy="27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水力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再エネ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12683" y="3631026"/>
            <a:ext cx="1059147" cy="27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天然ガス</a:t>
            </a:r>
            <a:endParaRPr kumimoji="1" lang="en-US" altLang="ja-JP" sz="1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079055" y="4235215"/>
            <a:ext cx="716391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石炭</a:t>
            </a:r>
            <a:endParaRPr kumimoji="1" lang="en-US" altLang="ja-JP" sz="1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08889" y="3241975"/>
            <a:ext cx="1099830" cy="27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原子力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225283" y="3573016"/>
            <a:ext cx="1099830" cy="27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原子力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55910" y="4026188"/>
            <a:ext cx="1059147" cy="27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天然ガス</a:t>
            </a:r>
            <a:endParaRPr kumimoji="1" lang="en-US" altLang="ja-JP" sz="1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399977" y="4392262"/>
            <a:ext cx="716391" cy="27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石炭</a:t>
            </a:r>
            <a:endParaRPr kumimoji="1" lang="en-US" altLang="ja-JP" sz="1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160898" y="3105244"/>
            <a:ext cx="716391" cy="27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水力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978005" y="3609785"/>
            <a:ext cx="716391" cy="27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石油</a:t>
            </a:r>
            <a:endParaRPr kumimoji="1" lang="en-US" altLang="ja-JP" sz="1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079056" y="3855554"/>
            <a:ext cx="716391" cy="27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石油</a:t>
            </a:r>
            <a:endParaRPr kumimoji="1" lang="en-US" altLang="ja-JP" sz="1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5292080" y="6122114"/>
            <a:ext cx="385192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buNone/>
            </a:pP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出典：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IEA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“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World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Energy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Balances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” 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(2019 Edition)</a:t>
            </a:r>
            <a:endParaRPr lang="ja-JP" altLang="en-US" sz="105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205884" y="2617954"/>
            <a:ext cx="1483896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バイオ燃料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廃棄物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29" name="直線コネクタ 28"/>
          <p:cNvCxnSpPr/>
          <p:nvPr/>
        </p:nvCxnSpPr>
        <p:spPr bwMode="auto">
          <a:xfrm>
            <a:off x="1983406" y="2891271"/>
            <a:ext cx="58554" cy="24754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テキスト ボックス 30"/>
          <p:cNvSpPr txBox="1"/>
          <p:nvPr/>
        </p:nvSpPr>
        <p:spPr>
          <a:xfrm>
            <a:off x="170250" y="5569528"/>
            <a:ext cx="8812761" cy="3877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578195" y="2703925"/>
            <a:ext cx="148389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その他再エネ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廃棄物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900777" y="5157192"/>
            <a:ext cx="332541" cy="3139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石炭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337613" y="5157192"/>
            <a:ext cx="187075" cy="3208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石油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691680" y="5157192"/>
            <a:ext cx="196385" cy="5424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天然ガス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500923" y="5186808"/>
            <a:ext cx="436929" cy="431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原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子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力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663339" y="5166372"/>
            <a:ext cx="673925" cy="3208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水力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再エネ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509729" y="5166372"/>
            <a:ext cx="946040" cy="3208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バイオ燃料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 algn="ctr"/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廃棄物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355427" y="5168588"/>
            <a:ext cx="332541" cy="3139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石炭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789917" y="5171923"/>
            <a:ext cx="187075" cy="3208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石油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117066" y="5175745"/>
            <a:ext cx="224017" cy="5424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天然ガス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090233" y="5167570"/>
            <a:ext cx="391673" cy="431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原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子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力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7092280" y="5191015"/>
            <a:ext cx="332541" cy="3208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水力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577531" y="5172802"/>
            <a:ext cx="1343749" cy="3208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その他再エネ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廃棄物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スライド番号プレースホルダー 3"/>
          <p:cNvSpPr txBox="1">
            <a:spLocks/>
          </p:cNvSpPr>
          <p:nvPr/>
        </p:nvSpPr>
        <p:spPr bwMode="auto">
          <a:xfrm>
            <a:off x="8604448" y="178868"/>
            <a:ext cx="425639" cy="43186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9pPr>
          </a:lstStyle>
          <a:p>
            <a:pPr algn="ctr">
              <a:defRPr/>
            </a:pPr>
            <a:fld id="{02BE8352-3980-4E22-A201-FD073735698B}" type="slidenum">
              <a:rPr lang="en-US" altLang="ja-JP" sz="2000" smtClean="0"/>
              <a:pPr algn="ctr">
                <a:defRPr/>
              </a:pPr>
              <a:t>3</a:t>
            </a:fld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045210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939588"/>
              </p:ext>
            </p:extLst>
          </p:nvPr>
        </p:nvGraphicFramePr>
        <p:xfrm>
          <a:off x="0" y="1310974"/>
          <a:ext cx="4995515" cy="413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414706" y="121131"/>
            <a:ext cx="8424936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b="1" dirty="0"/>
              <a:t>ウクライナの発電設備と電力構成</a:t>
            </a:r>
            <a:endParaRPr lang="en-US" altLang="ja-JP" b="1" dirty="0"/>
          </a:p>
        </p:txBody>
      </p:sp>
      <p:sp>
        <p:nvSpPr>
          <p:cNvPr id="10" name="テキスト ボックス 29"/>
          <p:cNvSpPr txBox="1">
            <a:spLocks noChangeArrowheads="1"/>
          </p:cNvSpPr>
          <p:nvPr/>
        </p:nvSpPr>
        <p:spPr bwMode="auto">
          <a:xfrm>
            <a:off x="4572000" y="5877272"/>
            <a:ext cx="4337627" cy="498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sz="2400" baseline="30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発電電力量：約</a:t>
            </a:r>
            <a:r>
              <a:rPr lang="en-US" altLang="ja-JP" sz="2400" baseline="30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1,570</a:t>
            </a:r>
            <a:r>
              <a:rPr lang="ja-JP" altLang="en-US" sz="2400" baseline="30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億</a:t>
            </a:r>
            <a:r>
              <a:rPr lang="en-US" altLang="ja-JP" sz="2400" baseline="30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kWh</a:t>
            </a:r>
            <a:r>
              <a:rPr lang="ja-JP" altLang="en-US" sz="2400" baseline="30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400" baseline="30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lang="ja-JP" altLang="en-US" sz="2400" baseline="30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年）</a:t>
            </a:r>
            <a:endParaRPr lang="en-US" altLang="ja-JP" sz="2400" baseline="300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2400" baseline="30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lang="ja-JP" altLang="en-US" sz="2400" baseline="30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年の原子力の平均設備利用率は</a:t>
            </a:r>
            <a:r>
              <a:rPr lang="en-US" altLang="ja-JP" sz="2400" baseline="30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71.13</a:t>
            </a:r>
            <a:r>
              <a:rPr lang="ja-JP" altLang="en-US" sz="2400" baseline="30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</a:p>
        </p:txBody>
      </p:sp>
      <p:sp>
        <p:nvSpPr>
          <p:cNvPr id="11" name="テキスト ボックス 29"/>
          <p:cNvSpPr txBox="1">
            <a:spLocks noChangeArrowheads="1"/>
          </p:cNvSpPr>
          <p:nvPr/>
        </p:nvSpPr>
        <p:spPr bwMode="auto">
          <a:xfrm>
            <a:off x="0" y="5798877"/>
            <a:ext cx="4412654" cy="420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発電設備容量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 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5,600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kW (2021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b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ja-JP" altLang="en-US" sz="1600" baseline="300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4" name="グラフ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8585769"/>
              </p:ext>
            </p:extLst>
          </p:nvPr>
        </p:nvGraphicFramePr>
        <p:xfrm>
          <a:off x="4067944" y="807004"/>
          <a:ext cx="5688632" cy="4967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5940152" y="6303745"/>
            <a:ext cx="2907283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buNone/>
            </a:pP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出典：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EnergoVsesvit</a:t>
            </a:r>
            <a:endParaRPr lang="ja-JP" altLang="en-US" sz="105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3" name="グラフ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756479"/>
              </p:ext>
            </p:extLst>
          </p:nvPr>
        </p:nvGraphicFramePr>
        <p:xfrm>
          <a:off x="0" y="1224355"/>
          <a:ext cx="4572000" cy="4639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スライド番号プレースホルダー 3"/>
          <p:cNvSpPr txBox="1">
            <a:spLocks/>
          </p:cNvSpPr>
          <p:nvPr/>
        </p:nvSpPr>
        <p:spPr bwMode="auto">
          <a:xfrm>
            <a:off x="8604448" y="178868"/>
            <a:ext cx="425639" cy="43186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9pPr>
          </a:lstStyle>
          <a:p>
            <a:pPr algn="ctr">
              <a:defRPr/>
            </a:pPr>
            <a:fld id="{02BE8352-3980-4E22-A201-FD073735698B}" type="slidenum">
              <a:rPr lang="en-US" altLang="ja-JP" sz="2000" smtClean="0"/>
              <a:pPr algn="ctr">
                <a:defRPr/>
              </a:pPr>
              <a:t>4</a:t>
            </a:fld>
            <a:endParaRPr lang="en-US" altLang="ja-JP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14706" y="741856"/>
            <a:ext cx="861538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</a:lstStyle>
          <a:p>
            <a:pPr>
              <a:buFont typeface="Wingdings" panose="05000000000000000000" pitchFamily="2" charset="2"/>
              <a:buChar char="n"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ウクライナの電力の半分以上を原子力が供給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（国営原子力発電企業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Energoatom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が運営）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8556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01010" y="-64951"/>
            <a:ext cx="7631430" cy="811367"/>
          </a:xfrm>
        </p:spPr>
        <p:txBody>
          <a:bodyPr/>
          <a:lstStyle/>
          <a:p>
            <a:r>
              <a:rPr lang="ja-JP" altLang="en-US" sz="2400" b="1" kern="1200" dirty="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rPr>
              <a:t>ウクライナの原子力発電所（計</a:t>
            </a:r>
            <a:r>
              <a:rPr lang="en-US" altLang="ja-JP" sz="2400" b="1" kern="1200" dirty="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rPr>
              <a:t>15</a:t>
            </a:r>
            <a:r>
              <a:rPr lang="ja-JP" altLang="en-US" sz="2400" b="1" kern="1200" dirty="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rPr>
              <a:t>基・</a:t>
            </a:r>
            <a:r>
              <a:rPr lang="en-US" altLang="ja-JP" sz="2400" b="1" kern="1200" dirty="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rPr>
              <a:t>1,381.8</a:t>
            </a:r>
            <a:r>
              <a:rPr lang="ja-JP" altLang="en-US" sz="2400" b="1" kern="1200" dirty="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rPr>
              <a:t>万</a:t>
            </a:r>
            <a:r>
              <a:rPr lang="en-US" altLang="ja-JP" sz="2400" b="1" kern="1200" dirty="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rPr>
              <a:t>kW </a:t>
            </a:r>
            <a:r>
              <a:rPr lang="ja-JP" altLang="en-US" sz="2400" b="1" kern="1200" dirty="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rPr>
              <a:t>）</a:t>
            </a:r>
            <a:br>
              <a:rPr lang="en-US" altLang="ja-JP" sz="2400" b="1" kern="1200" dirty="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rPr>
            </a:br>
            <a:r>
              <a:rPr lang="ja-JP" altLang="en-US" sz="2400" b="1" kern="1200" dirty="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rPr>
              <a:t> ー設備容量の規模は世界第</a:t>
            </a:r>
            <a:r>
              <a:rPr lang="en-US" altLang="ja-JP" sz="2400" b="1" kern="1200" dirty="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rPr>
              <a:t>8</a:t>
            </a:r>
            <a:r>
              <a:rPr lang="ja-JP" altLang="en-US" sz="2400" b="1" kern="1200" dirty="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rPr>
              <a:t>位ー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481048" y="6451013"/>
            <a:ext cx="453834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05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写真</a:t>
            </a:r>
            <a:r>
              <a:rPr lang="en-US" altLang="ja-JP" sz="105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ja-JP" altLang="en-US" sz="105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ザポリージャの写真はエネルゴアトム、その他は</a:t>
            </a:r>
            <a:r>
              <a:rPr lang="en-US" altLang="ja-JP" sz="105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JAIF</a:t>
            </a:r>
            <a:r>
              <a:rPr lang="ja-JP" altLang="en-US" sz="105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所蔵</a:t>
            </a:r>
            <a:endParaRPr lang="en-US" altLang="ja-JP" sz="1050" baseline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スライド番号プレースホルダー 3"/>
          <p:cNvSpPr txBox="1">
            <a:spLocks/>
          </p:cNvSpPr>
          <p:nvPr/>
        </p:nvSpPr>
        <p:spPr bwMode="auto">
          <a:xfrm>
            <a:off x="8604448" y="178868"/>
            <a:ext cx="425639" cy="43186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9pPr>
          </a:lstStyle>
          <a:p>
            <a:pPr algn="ctr">
              <a:defRPr/>
            </a:pPr>
            <a:fld id="{02BE8352-3980-4E22-A201-FD073735698B}" type="slidenum">
              <a:rPr lang="en-US" altLang="ja-JP" sz="2000" smtClean="0"/>
              <a:pPr algn="ctr">
                <a:defRPr/>
              </a:pPr>
              <a:t>5</a:t>
            </a:fld>
            <a:endParaRPr lang="en-US" altLang="ja-JP" sz="20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64" y="735629"/>
            <a:ext cx="4366647" cy="2719098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83569" y="3467733"/>
            <a:ext cx="4316423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ザポリージャ原子力発電所（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基・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600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kW…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欧州最大級）</a:t>
            </a:r>
            <a:endParaRPr lang="en-US" altLang="ja-JP" sz="1200" baseline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004049" y="3465052"/>
            <a:ext cx="3528391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南ウクライナ原子力発電所（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基・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kW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1200" baseline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50" y="3723980"/>
            <a:ext cx="4255477" cy="2520280"/>
          </a:xfrm>
          <a:prstGeom prst="rect">
            <a:avLst/>
          </a:prstGeom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23528" y="6260441"/>
            <a:ext cx="3600400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リウネ原子力発電所（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基・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281.8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kW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1200" baseline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790" y="3686530"/>
            <a:ext cx="4376857" cy="2552065"/>
          </a:xfrm>
          <a:prstGeom prst="rect">
            <a:avLst/>
          </a:prstGeom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004048" y="6265806"/>
            <a:ext cx="3600399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フメルニツキー原子力発電所（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基・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200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kW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1200" baseline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E3A4874-B365-30B6-35D2-96C301FCA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50" y="735629"/>
            <a:ext cx="4255477" cy="270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15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6"/>
          <p:cNvSpPr txBox="1">
            <a:spLocks noChangeArrowheads="1"/>
          </p:cNvSpPr>
          <p:nvPr/>
        </p:nvSpPr>
        <p:spPr bwMode="auto">
          <a:xfrm>
            <a:off x="1691680" y="1772816"/>
            <a:ext cx="1944216" cy="264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原子力発電量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5724128" y="1772816"/>
            <a:ext cx="2624326" cy="264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原子力シェア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943650" y="231407"/>
            <a:ext cx="7737626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b="1" dirty="0"/>
              <a:t>ウクライナの原子力発電量と原子力シェア（</a:t>
            </a:r>
            <a:r>
              <a:rPr lang="en-US" altLang="ja-JP" b="1" dirty="0"/>
              <a:t>2021</a:t>
            </a:r>
            <a:r>
              <a:rPr lang="ja-JP" altLang="en-US" b="1" dirty="0"/>
              <a:t>年）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-32839" y="6213270"/>
            <a:ext cx="9073008" cy="24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2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出典</a:t>
            </a:r>
            <a:r>
              <a:rPr lang="en-US" altLang="ja-JP" sz="12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:IAEA</a:t>
            </a:r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2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”Nuclear Power 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Reactors in the World 2022 Edition</a:t>
            </a:r>
            <a:r>
              <a:rPr lang="en-US" altLang="ja-JP" sz="12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” (2022</a:t>
            </a:r>
            <a:r>
              <a:rPr lang="ja-JP" altLang="en-US" sz="12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12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2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83767" y="764704"/>
            <a:ext cx="885640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</a:lstStyle>
          <a:p>
            <a:pPr>
              <a:buFont typeface="Wingdings" panose="05000000000000000000" pitchFamily="2" charset="2"/>
              <a:buChar char="n"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ウクライナの原子力発電量は世界第７位。原子力シェアは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55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％で、フランスに次いで大きい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6"/>
          <p:cNvSpPr txBox="1">
            <a:spLocks noChangeArrowheads="1"/>
          </p:cNvSpPr>
          <p:nvPr/>
        </p:nvSpPr>
        <p:spPr bwMode="auto">
          <a:xfrm>
            <a:off x="8039106" y="1861285"/>
            <a:ext cx="1092077" cy="2492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単位：％</a:t>
            </a:r>
          </a:p>
        </p:txBody>
      </p:sp>
      <p:sp>
        <p:nvSpPr>
          <p:cNvPr id="20" name="Rectangle 223"/>
          <p:cNvSpPr>
            <a:spLocks noChangeArrowheads="1"/>
          </p:cNvSpPr>
          <p:nvPr/>
        </p:nvSpPr>
        <p:spPr bwMode="auto">
          <a:xfrm>
            <a:off x="3419872" y="1821480"/>
            <a:ext cx="1224136" cy="31423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単位：億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kWh</a:t>
            </a:r>
          </a:p>
        </p:txBody>
      </p:sp>
      <p:sp>
        <p:nvSpPr>
          <p:cNvPr id="13" name="スライド番号プレースホルダー 3"/>
          <p:cNvSpPr txBox="1">
            <a:spLocks/>
          </p:cNvSpPr>
          <p:nvPr/>
        </p:nvSpPr>
        <p:spPr bwMode="auto">
          <a:xfrm>
            <a:off x="8604448" y="178868"/>
            <a:ext cx="425639" cy="43186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9pPr>
          </a:lstStyle>
          <a:p>
            <a:pPr algn="ctr">
              <a:defRPr/>
            </a:pPr>
            <a:fld id="{02BE8352-3980-4E22-A201-FD073735698B}" type="slidenum">
              <a:rPr lang="en-US" altLang="ja-JP" sz="2000" smtClean="0"/>
              <a:pPr algn="ctr">
                <a:defRPr/>
              </a:pPr>
              <a:t>6</a:t>
            </a:fld>
            <a:endParaRPr lang="en-US" altLang="ja-JP" sz="2000" dirty="0"/>
          </a:p>
        </p:txBody>
      </p:sp>
      <p:graphicFrame>
        <p:nvGraphicFramePr>
          <p:cNvPr id="23" name="グラフ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85520"/>
              </p:ext>
            </p:extLst>
          </p:nvPr>
        </p:nvGraphicFramePr>
        <p:xfrm>
          <a:off x="147689" y="2251347"/>
          <a:ext cx="4355976" cy="3391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正方形/長方形 2"/>
          <p:cNvSpPr/>
          <p:nvPr/>
        </p:nvSpPr>
        <p:spPr bwMode="auto">
          <a:xfrm>
            <a:off x="183767" y="4149080"/>
            <a:ext cx="654765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717550" marR="0" indent="-71755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pitchFamily="49" charset="-128"/>
            </a:endParaRPr>
          </a:p>
        </p:txBody>
      </p:sp>
      <p:graphicFrame>
        <p:nvGraphicFramePr>
          <p:cNvPr id="24" name="グラフ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5715195"/>
              </p:ext>
            </p:extLst>
          </p:nvPr>
        </p:nvGraphicFramePr>
        <p:xfrm>
          <a:off x="4582583" y="2251871"/>
          <a:ext cx="4386079" cy="3391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5503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357127" y="160882"/>
            <a:ext cx="450175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ja-JP" altLang="en-US" b="1" dirty="0"/>
              <a:t>ウクライナの原子力政策の現状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19" y="692696"/>
            <a:ext cx="8778567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</a:lstStyle>
          <a:p>
            <a:pPr>
              <a:buFont typeface="Wingdings" panose="05000000000000000000" pitchFamily="2" charset="2"/>
              <a:buChar char="n"/>
              <a:defRPr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ウクライナの運転中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基のうち、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基が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年を超えて運転。ウクライナのエネルギー政策は原子力をエネルギー自給と脱炭素化の原動力として重視。今後は既存炉の運転期間延長と新規建設に注力。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SMR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（小型モジュール炉）にも関心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Font typeface="Wingdings" panose="05000000000000000000" pitchFamily="2" charset="2"/>
              <a:buChar char="n"/>
              <a:defRPr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2040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年目標は原子力発電設備容量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2,400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kW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（現在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1,381.8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kW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運転中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基は全てロシア製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PWR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VVER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）。</a:t>
            </a:r>
            <a:r>
              <a:rPr lang="ja-JP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ロシア型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VVER</a:t>
            </a:r>
            <a:r>
              <a:rPr lang="ja-JP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炉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を運転している国はその他、アルメニア、ブルガリア、チェコ、ハンガリー、イラン、スロバキア、中国、インド、そしてロシア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8" name="グラフ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067207"/>
              </p:ext>
            </p:extLst>
          </p:nvPr>
        </p:nvGraphicFramePr>
        <p:xfrm>
          <a:off x="755576" y="2420888"/>
          <a:ext cx="7416824" cy="4019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4572000" y="3217229"/>
            <a:ext cx="792088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131840" y="6440668"/>
            <a:ext cx="576064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r>
              <a:rPr lang="ja-JP" altLang="en-US" sz="1200" kern="0" baseline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出典</a:t>
            </a:r>
            <a:r>
              <a:rPr lang="en-US" altLang="ja-JP" sz="1200" kern="0" baseline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en-US" altLang="ja-JP" sz="1200" kern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JAIF</a:t>
            </a:r>
            <a:r>
              <a:rPr lang="en-US" altLang="ja-JP" sz="1200" kern="0" baseline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“</a:t>
            </a:r>
            <a:r>
              <a:rPr lang="ja-JP" altLang="en-US" sz="1200" kern="0" baseline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世界の原子力発電開発の動向</a:t>
            </a:r>
            <a:r>
              <a:rPr lang="en-US" altLang="ja-JP" sz="1200" kern="0" baseline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r>
              <a:rPr lang="ja-JP" altLang="en-US" sz="1200" kern="0" baseline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年版</a:t>
            </a:r>
            <a:r>
              <a:rPr lang="en-US" altLang="ja-JP" sz="1200" kern="0" baseline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”</a:t>
            </a:r>
            <a:r>
              <a:rPr lang="ja-JP" altLang="en-US" sz="1200" kern="0" baseline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200" kern="0" baseline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r>
              <a:rPr lang="ja-JP" altLang="en-US" sz="1200" kern="0" baseline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200" kern="0" baseline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200" kern="0" baseline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月）</a:t>
            </a:r>
            <a:endParaRPr lang="en-US" altLang="ja-JP" sz="1200" kern="0" baseline="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 eaLnBrk="1" hangingPunct="1">
              <a:defRPr/>
            </a:pPr>
            <a:endParaRPr lang="ja-JP" altLang="en-US" sz="1200" kern="0" baseline="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スライド番号プレースホルダー 3"/>
          <p:cNvSpPr txBox="1">
            <a:spLocks/>
          </p:cNvSpPr>
          <p:nvPr/>
        </p:nvSpPr>
        <p:spPr bwMode="auto">
          <a:xfrm>
            <a:off x="8604448" y="44624"/>
            <a:ext cx="425639" cy="43186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9pPr>
          </a:lstStyle>
          <a:p>
            <a:pPr algn="ctr">
              <a:defRPr/>
            </a:pPr>
            <a:fld id="{02BE8352-3980-4E22-A201-FD073735698B}" type="slidenum">
              <a:rPr lang="en-US" altLang="ja-JP" sz="2000" smtClean="0"/>
              <a:pPr algn="ctr">
                <a:defRPr/>
              </a:pPr>
              <a:t>7</a:t>
            </a:fld>
            <a:endParaRPr lang="en-US" altLang="ja-JP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25587" y="6097768"/>
            <a:ext cx="1691680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※2022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日時点</a:t>
            </a:r>
          </a:p>
        </p:txBody>
      </p:sp>
    </p:spTree>
    <p:extLst>
      <p:ext uri="{BB962C8B-B14F-4D97-AF65-F5344CB8AC3E}">
        <p14:creationId xmlns:p14="http://schemas.microsoft.com/office/powerpoint/2010/main" val="2817120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95936" y="923001"/>
            <a:ext cx="5220072" cy="318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ソ連時代の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1970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年から原子力開発開始、チョルノービリ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号機が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1978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年運転開始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endParaRPr lang="en-US" altLang="ja-JP" sz="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ja-JP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1986</a:t>
            </a:r>
            <a:r>
              <a:rPr lang="ja-JP" altLang="en-US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26</a:t>
            </a:r>
            <a:r>
              <a:rPr lang="ja-JP" altLang="en-US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日、チョルノービリ</a:t>
            </a:r>
            <a:r>
              <a:rPr lang="en-US" altLang="ja-JP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号機事故</a:t>
            </a:r>
            <a:endParaRPr lang="en-US" altLang="ja-JP" sz="1600" baseline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endParaRPr lang="en-US" altLang="ja-JP" sz="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ja-JP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1991</a:t>
            </a:r>
            <a:r>
              <a:rPr lang="ja-JP" altLang="en-US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24</a:t>
            </a:r>
            <a:r>
              <a:rPr lang="ja-JP" altLang="en-US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日、ウクライナ独立</a:t>
            </a:r>
            <a:endParaRPr lang="en-US" altLang="ja-JP" sz="1600" baseline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ja-JP" sz="400" baseline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ja-JP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G7,EU</a:t>
            </a:r>
            <a:r>
              <a:rPr lang="ja-JP" altLang="en-US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等からの</a:t>
            </a:r>
            <a:r>
              <a:rPr lang="en-US" altLang="ja-JP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RBMK</a:t>
            </a:r>
            <a:r>
              <a:rPr lang="ja-JP" altLang="en-US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炉（チョルノービリ）閉鎖</a:t>
            </a:r>
            <a:endParaRPr lang="en-US" altLang="ja-JP" sz="1600" baseline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</a:t>
            </a:r>
            <a:r>
              <a:rPr lang="ja-JP" altLang="en-US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圧力受け、財政支援条件に閉鎖</a:t>
            </a:r>
            <a:endParaRPr lang="en-US" altLang="ja-JP" sz="1600" baseline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ja-JP" sz="400" baseline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ja-JP" altLang="en-US" sz="160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しかし、</a:t>
            </a:r>
            <a:r>
              <a:rPr lang="ja-JP" altLang="en-US" sz="1600" b="1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原子力開発は継続。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600" b="1" u="sng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事故後も</a:t>
            </a:r>
            <a:r>
              <a:rPr lang="en-US" altLang="ja-JP" sz="1600" b="1" u="sng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sz="1600" b="1" u="sng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基・計</a:t>
            </a:r>
            <a:r>
              <a:rPr lang="en-US" altLang="ja-JP" sz="1600" b="1" u="sng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900</a:t>
            </a:r>
            <a:r>
              <a:rPr lang="ja-JP" altLang="en-US" sz="1600" b="1" u="sng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</a:t>
            </a:r>
            <a:r>
              <a:rPr lang="en-US" altLang="ja-JP" sz="1600" b="1" u="sng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kW</a:t>
            </a:r>
            <a:r>
              <a:rPr lang="ja-JP" altLang="en-US" sz="1600" b="1" u="sng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が運転開始</a:t>
            </a:r>
            <a:r>
              <a:rPr lang="ja-JP" altLang="en-US" sz="1400" b="1" u="sng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（左表黄色部分の発電所が事故後に運転開始）</a:t>
            </a:r>
            <a:endParaRPr lang="en-US" altLang="ja-JP" sz="1400" b="1" u="sng" baseline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400" b="1" u="sng" baseline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400" b="1" baseline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ja-JP" sz="1600" b="1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1600" b="1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600" b="1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1600" b="1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月、「</a:t>
            </a:r>
            <a:r>
              <a:rPr lang="en-US" altLang="ja-JP" sz="1600" b="1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2035</a:t>
            </a:r>
            <a:r>
              <a:rPr lang="ja-JP" altLang="en-US" sz="1600" b="1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年までのエネルギー戦略」</a:t>
            </a:r>
            <a:endParaRPr lang="en-US" altLang="ja-JP" sz="1600" b="1" baseline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 原子力シェア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％維持目標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ja-JP" sz="400" b="1" baseline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ウクライナは、原子力サービスや核燃料の多くを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これまでロシアから調達。近年、米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WH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社から燃料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を購入するなど、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調達先の多様化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を図る</a:t>
            </a:r>
            <a:endParaRPr lang="ja-JP" altLang="en-US" sz="1600" baseline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223925"/>
              </p:ext>
            </p:extLst>
          </p:nvPr>
        </p:nvGraphicFramePr>
        <p:xfrm>
          <a:off x="293398" y="715014"/>
          <a:ext cx="3558522" cy="5954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1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6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604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現状</a:t>
                      </a:r>
                    </a:p>
                  </a:txBody>
                  <a:tcPr marL="91443" marR="91443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発電所名</a:t>
                      </a:r>
                    </a:p>
                  </a:txBody>
                  <a:tcPr marL="91443" marR="91443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営業運転</a:t>
                      </a:r>
                    </a:p>
                  </a:txBody>
                  <a:tcPr marL="91443" marR="91443" marT="45696" marB="456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154">
                <a:tc rowSpan="15">
                  <a:txBody>
                    <a:bodyPr/>
                    <a:lstStyle/>
                    <a:p>
                      <a:pPr algn="ctr"/>
                      <a:endPara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運転中</a:t>
                      </a:r>
                      <a:endPara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3" marR="91443" marT="45696" marB="45696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フメルニツキー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3" marR="91443" marT="45696" marB="4569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1988.08.13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3" marR="91443" marT="45696" marB="4569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154">
                <a:tc vMerge="1"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フメルニツキー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3" marR="91443" marT="45696" marB="4569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2005.09.07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3" marR="91443" marT="45696" marB="4569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154">
                <a:tc vMerge="1"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リウネ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3" marR="91443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1981.09.21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3" marR="91443" marT="45696" marB="456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154">
                <a:tc vMerge="1"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リウネ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3" marR="91443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1982.07.30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3" marR="91443" marT="45696" marB="456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154">
                <a:tc vMerge="1"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リウネ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3" marR="91443" marT="45696" marB="4569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1987.05.16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3" marR="91443" marT="45696" marB="4569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154">
                <a:tc vMerge="1"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リウネ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3" marR="91443" marT="45696" marB="4569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2006.01.21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3" marR="91443" marT="45696" marB="4569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154">
                <a:tc vMerge="1"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南ウクライナ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3" marR="91443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1982.12.22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3" marR="91443" marT="45696" marB="4569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991">
                <a:tc vMerge="1"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南ウクライナ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3" marR="91443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1985.01.06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43" marR="91443" marT="45696" marB="4569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15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南ウクライナ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37" marR="91437" marT="45696" marB="4569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1989.09.20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37" marR="91437" marT="45696" marB="4569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115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ザポリージャ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37" marR="91437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1985.12.25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37" marR="91437" marT="45696" marB="45696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115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ザポリージャ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37" marR="91437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1986.02.15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37" marR="91437" marT="45696" marB="45696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115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ザポリージャ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37" marR="91437" marT="45696" marB="4569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1987.03.05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37" marR="91437" marT="45696" marB="4569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115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ザポリージャ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37" marR="91437" marT="45696" marB="4569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1988.04.14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37" marR="91437" marT="45696" marB="4569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115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ザポリージャ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37" marR="91437" marT="45696" marB="4569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1989.10.27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37" marR="91437" marT="45696" marB="4569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115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ザポリージャ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37" marR="91437" marT="45696" marB="4569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1996.09.16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37" marR="91437" marT="45696" marB="4569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87203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建設中</a:t>
                      </a:r>
                    </a:p>
                  </a:txBody>
                  <a:tcPr marL="91437" marR="91437" marT="45696" marB="45696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フメルニツキー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</a:p>
                  </a:txBody>
                  <a:tcPr marL="91437" marR="91437" marT="45696" marB="4569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※1990</a:t>
                      </a: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年から</a:t>
                      </a:r>
                      <a:endParaRPr kumimoji="1" lang="en-US" altLang="ja-JP" sz="105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建設中断。</a:t>
                      </a:r>
                      <a:endParaRPr kumimoji="1" lang="en-US" altLang="ja-JP" sz="105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工事進捗率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75</a:t>
                      </a: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％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37" marR="91437" marT="45696" marB="45696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87203">
                <a:tc vMerge="1"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フメルニツキー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</a:p>
                  </a:txBody>
                  <a:tcPr marL="91437" marR="91437" marT="45696" marB="4569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※1990</a:t>
                      </a:r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年から</a:t>
                      </a:r>
                      <a:endParaRPr kumimoji="1" lang="en-US" altLang="ja-JP" sz="1050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　建設中断。</a:t>
                      </a:r>
                      <a:endParaRPr kumimoji="1" lang="en-US" altLang="ja-JP" sz="1050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工事進捗率</a:t>
                      </a:r>
                      <a:r>
                        <a:rPr kumimoji="1" lang="en-US" altLang="ja-JP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28</a:t>
                      </a:r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％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37" marR="91437" marT="45696" marB="45696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889732"/>
              </p:ext>
            </p:extLst>
          </p:nvPr>
        </p:nvGraphicFramePr>
        <p:xfrm>
          <a:off x="3995936" y="4880992"/>
          <a:ext cx="5073703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9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7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5996"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営業運転</a:t>
                      </a: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閉鎖</a:t>
                      </a:r>
                    </a:p>
                  </a:txBody>
                  <a:tcPr marL="91452" marR="9145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228"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号機</a:t>
                      </a: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1978.05.27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1996.11.30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（事故後も運転継続）</a:t>
                      </a:r>
                    </a:p>
                  </a:txBody>
                  <a:tcPr marL="91452" marR="9145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452"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号機</a:t>
                      </a: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1979.05.28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1991.10.11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（事故後も運転継続）</a:t>
                      </a:r>
                    </a:p>
                  </a:txBody>
                  <a:tcPr marL="91452" marR="9145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692"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号機</a:t>
                      </a: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1982.06.08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2000.12.15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（事故後も運転継続）</a:t>
                      </a:r>
                    </a:p>
                  </a:txBody>
                  <a:tcPr marL="91452" marR="9145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号機</a:t>
                      </a: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1984.03.26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52" marR="91452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1986.04.26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（事故発生）</a:t>
                      </a:r>
                    </a:p>
                  </a:txBody>
                  <a:tcPr marL="91452" marR="9145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4258539" y="4221088"/>
            <a:ext cx="4548496" cy="572464"/>
          </a:xfrm>
          <a:prstGeom prst="rect">
            <a:avLst/>
          </a:prstGeom>
          <a:solidFill>
            <a:srgbClr val="4A7EBB"/>
          </a:solidFill>
          <a:ln>
            <a:solidFill>
              <a:srgbClr val="4A7EBB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400" baseline="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チョルノービリ</a:t>
            </a:r>
            <a:r>
              <a:rPr lang="ja-JP" altLang="en-US" sz="1800" baseline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原子力発電所</a:t>
            </a:r>
            <a:endParaRPr lang="en-US" altLang="ja-JP" sz="1800" baseline="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 baseline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600" baseline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RBMK</a:t>
            </a:r>
            <a:r>
              <a:rPr lang="en-US" altLang="ja-JP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軽水冷却黒鉛減速炉</a:t>
            </a:r>
            <a:r>
              <a:rPr lang="ja-JP" altLang="en-US" sz="1600" baseline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483768" y="112663"/>
            <a:ext cx="453650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ja-JP" altLang="en-US" b="1" dirty="0"/>
              <a:t>ウクライナの原子力開発➀ </a:t>
            </a:r>
          </a:p>
        </p:txBody>
      </p:sp>
      <p:sp>
        <p:nvSpPr>
          <p:cNvPr id="12" name="角丸四角形 11"/>
          <p:cNvSpPr/>
          <p:nvPr/>
        </p:nvSpPr>
        <p:spPr bwMode="auto">
          <a:xfrm>
            <a:off x="3964299" y="720891"/>
            <a:ext cx="5105339" cy="3384519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717550" marR="0" indent="-71755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pitchFamily="49" charset="-128"/>
            </a:endParaRPr>
          </a:p>
        </p:txBody>
      </p:sp>
      <p:sp>
        <p:nvSpPr>
          <p:cNvPr id="10" name="スライド番号プレースホルダー 3"/>
          <p:cNvSpPr txBox="1">
            <a:spLocks/>
          </p:cNvSpPr>
          <p:nvPr/>
        </p:nvSpPr>
        <p:spPr bwMode="auto">
          <a:xfrm>
            <a:off x="8604448" y="178868"/>
            <a:ext cx="425639" cy="43186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kumimoji="1"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ゴシック" pitchFamily="49" charset="-128"/>
                <a:cs typeface="+mn-cs"/>
              </a:defRPr>
            </a:lvl9pPr>
          </a:lstStyle>
          <a:p>
            <a:pPr algn="ctr">
              <a:defRPr/>
            </a:pPr>
            <a:fld id="{02BE8352-3980-4E22-A201-FD073735698B}" type="slidenum">
              <a:rPr lang="en-US" altLang="ja-JP" sz="2000" smtClean="0"/>
              <a:pPr algn="ctr">
                <a:defRPr/>
              </a:pPr>
              <a:t>8</a:t>
            </a:fld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1027732827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marL="717550" marR="0" indent="-71755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pitchFamily="49" charset="-128"/>
          </a:defRPr>
        </a:defPPr>
      </a:lstStyle>
    </a:spDef>
    <a:lnDef>
      <a:spPr bwMode="auto"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62363</TotalTime>
  <Words>3839</Words>
  <Application>Microsoft Office PowerPoint</Application>
  <PresentationFormat>画面に合わせる (4:3)</PresentationFormat>
  <Paragraphs>489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0" baseType="lpstr">
      <vt:lpstr>HGPｺﾞｼｯｸE</vt:lpstr>
      <vt:lpstr>HGPｺﾞｼｯｸM</vt:lpstr>
      <vt:lpstr>メイリオ</vt:lpstr>
      <vt:lpstr>游ゴシック</vt:lpstr>
      <vt:lpstr>Arial</vt:lpstr>
      <vt:lpstr>Wingdings</vt:lpstr>
      <vt:lpstr>標準デザイン</vt:lpstr>
      <vt:lpstr>ウクライナの原子力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ウクライナの原子力発電所（計15基・1,381.8万kW ）  ー設備容量の規模は世界第8位ー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欧州送電系統運用者ネットワーク（ENTSO-E）への接続</vt:lpstr>
      <vt:lpstr>チョルノービリ原子力発電所の現状</vt:lpstr>
      <vt:lpstr>チョルノービリ立入禁止区域内の施設</vt:lpstr>
      <vt:lpstr>チョルノービリ立入禁止区域内の施設立地図</vt:lpstr>
      <vt:lpstr>ウクライナのウラン鉱山</vt:lpstr>
      <vt:lpstr>ウクライナのウラン資源量と生産量</vt:lpstr>
      <vt:lpstr>ウクライナの主な原子力関係条約の加盟状況</vt:lpstr>
      <vt:lpstr>ウクライナの主な原子力関連組織</vt:lpstr>
    </vt:vector>
  </TitlesOfParts>
  <Company>jaif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ウクライナの原子力</dc:title>
  <dc:creator>kato</dc:creator>
  <cp:lastModifiedBy>大野 薫</cp:lastModifiedBy>
  <cp:revision>6696</cp:revision>
  <cp:lastPrinted>2022-08-15T01:40:20Z</cp:lastPrinted>
  <dcterms:created xsi:type="dcterms:W3CDTF">2006-06-07T01:01:03Z</dcterms:created>
  <dcterms:modified xsi:type="dcterms:W3CDTF">2022-09-12T07:31:29Z</dcterms:modified>
</cp:coreProperties>
</file>